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6" r:id="rId2"/>
    <p:sldId id="257" r:id="rId3"/>
  </p:sldIdLst>
  <p:sldSz cx="7559675" cy="1069181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Oconnor" initials="KO" lastIdx="1" clrIdx="0">
    <p:extLst>
      <p:ext uri="{19B8F6BF-5375-455C-9EA6-DF929625EA0E}">
        <p15:presenceInfo xmlns:p15="http://schemas.microsoft.com/office/powerpoint/2012/main" userId="S-1-5-21-1554206993-2270710428-2988991324-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89DB"/>
    <a:srgbClr val="99293E"/>
    <a:srgbClr val="EB8F15"/>
    <a:srgbClr val="FF33CC"/>
    <a:srgbClr val="FF0000"/>
    <a:srgbClr val="B8E1E9"/>
    <a:srgbClr val="FFCCFF"/>
    <a:srgbClr val="E06C1E"/>
    <a:srgbClr val="1C90B1"/>
    <a:srgbClr val="1F2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3" autoAdjust="0"/>
    <p:restoredTop sz="90465" autoAdjust="0"/>
  </p:normalViewPr>
  <p:slideViewPr>
    <p:cSldViewPr snapToGrid="0" snapToObjects="1">
      <p:cViewPr>
        <p:scale>
          <a:sx n="98" d="100"/>
          <a:sy n="98" d="100"/>
        </p:scale>
        <p:origin x="48" y="-2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216" cy="497604"/>
          </a:xfrm>
          <a:prstGeom prst="rect">
            <a:avLst/>
          </a:prstGeom>
        </p:spPr>
        <p:txBody>
          <a:bodyPr vert="horz" lIns="91567" tIns="45783" rIns="91567" bIns="45783" rtlCol="0"/>
          <a:lstStyle>
            <a:lvl1pPr algn="l">
              <a:defRPr sz="1200"/>
            </a:lvl1pPr>
          </a:lstStyle>
          <a:p>
            <a:endParaRPr lang="en-GB"/>
          </a:p>
        </p:txBody>
      </p:sp>
      <p:sp>
        <p:nvSpPr>
          <p:cNvPr id="3" name="Date Placeholder 2"/>
          <p:cNvSpPr>
            <a:spLocks noGrp="1"/>
          </p:cNvSpPr>
          <p:nvPr>
            <p:ph type="dt" sz="quarter" idx="1"/>
          </p:nvPr>
        </p:nvSpPr>
        <p:spPr>
          <a:xfrm>
            <a:off x="3855983" y="0"/>
            <a:ext cx="2951216" cy="497604"/>
          </a:xfrm>
          <a:prstGeom prst="rect">
            <a:avLst/>
          </a:prstGeom>
        </p:spPr>
        <p:txBody>
          <a:bodyPr vert="horz" lIns="91567" tIns="45783" rIns="91567" bIns="45783" rtlCol="0"/>
          <a:lstStyle>
            <a:lvl1pPr algn="r">
              <a:defRPr sz="1200"/>
            </a:lvl1pPr>
          </a:lstStyle>
          <a:p>
            <a:fld id="{57F44B7A-0A01-4002-81D2-112874687222}" type="datetimeFigureOut">
              <a:rPr lang="en-GB" smtClean="0"/>
              <a:t>20/09/2024</a:t>
            </a:fld>
            <a:endParaRPr lang="en-GB"/>
          </a:p>
        </p:txBody>
      </p:sp>
      <p:sp>
        <p:nvSpPr>
          <p:cNvPr id="4" name="Footer Placeholder 3"/>
          <p:cNvSpPr>
            <a:spLocks noGrp="1"/>
          </p:cNvSpPr>
          <p:nvPr>
            <p:ph type="ftr" sz="quarter" idx="2"/>
          </p:nvPr>
        </p:nvSpPr>
        <p:spPr>
          <a:xfrm>
            <a:off x="1" y="9443321"/>
            <a:ext cx="2951216" cy="497604"/>
          </a:xfrm>
          <a:prstGeom prst="rect">
            <a:avLst/>
          </a:prstGeom>
        </p:spPr>
        <p:txBody>
          <a:bodyPr vert="horz" lIns="91567" tIns="45783" rIns="91567" bIns="45783" rtlCol="0" anchor="b"/>
          <a:lstStyle>
            <a:lvl1pPr algn="l">
              <a:defRPr sz="1200"/>
            </a:lvl1pPr>
          </a:lstStyle>
          <a:p>
            <a:endParaRPr lang="en-GB"/>
          </a:p>
        </p:txBody>
      </p:sp>
      <p:sp>
        <p:nvSpPr>
          <p:cNvPr id="5" name="Slide Number Placeholder 4"/>
          <p:cNvSpPr>
            <a:spLocks noGrp="1"/>
          </p:cNvSpPr>
          <p:nvPr>
            <p:ph type="sldNum" sz="quarter" idx="3"/>
          </p:nvPr>
        </p:nvSpPr>
        <p:spPr>
          <a:xfrm>
            <a:off x="3855983" y="9443321"/>
            <a:ext cx="2951216" cy="497604"/>
          </a:xfrm>
          <a:prstGeom prst="rect">
            <a:avLst/>
          </a:prstGeom>
        </p:spPr>
        <p:txBody>
          <a:bodyPr vert="horz" lIns="91567" tIns="45783" rIns="91567" bIns="45783" rtlCol="0" anchor="b"/>
          <a:lstStyle>
            <a:lvl1pPr algn="r">
              <a:defRPr sz="1200"/>
            </a:lvl1pPr>
          </a:lstStyle>
          <a:p>
            <a:fld id="{29CA7A77-B0CD-440D-8B70-6EA4923CCB3C}" type="slidenum">
              <a:rPr lang="en-GB" smtClean="0"/>
              <a:t>‹#›</a:t>
            </a:fld>
            <a:endParaRPr lang="en-GB"/>
          </a:p>
        </p:txBody>
      </p:sp>
    </p:spTree>
    <p:extLst>
      <p:ext uri="{BB962C8B-B14F-4D97-AF65-F5344CB8AC3E}">
        <p14:creationId xmlns:p14="http://schemas.microsoft.com/office/powerpoint/2010/main" val="336428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216" cy="497604"/>
          </a:xfrm>
          <a:prstGeom prst="rect">
            <a:avLst/>
          </a:prstGeom>
        </p:spPr>
        <p:txBody>
          <a:bodyPr vert="horz" lIns="91567" tIns="45783" rIns="91567" bIns="45783" rtlCol="0"/>
          <a:lstStyle>
            <a:lvl1pPr algn="l">
              <a:defRPr sz="1200"/>
            </a:lvl1pPr>
          </a:lstStyle>
          <a:p>
            <a:endParaRPr lang="en-GB"/>
          </a:p>
        </p:txBody>
      </p:sp>
      <p:sp>
        <p:nvSpPr>
          <p:cNvPr id="3" name="Date Placeholder 2"/>
          <p:cNvSpPr>
            <a:spLocks noGrp="1"/>
          </p:cNvSpPr>
          <p:nvPr>
            <p:ph type="dt" idx="1"/>
          </p:nvPr>
        </p:nvSpPr>
        <p:spPr>
          <a:xfrm>
            <a:off x="3855983" y="0"/>
            <a:ext cx="2951216" cy="497604"/>
          </a:xfrm>
          <a:prstGeom prst="rect">
            <a:avLst/>
          </a:prstGeom>
        </p:spPr>
        <p:txBody>
          <a:bodyPr vert="horz" lIns="91567" tIns="45783" rIns="91567" bIns="45783" rtlCol="0"/>
          <a:lstStyle>
            <a:lvl1pPr algn="r">
              <a:defRPr sz="1200"/>
            </a:lvl1pPr>
          </a:lstStyle>
          <a:p>
            <a:fld id="{388BD416-89B9-4C22-BCA4-9FF6CD315584}" type="datetimeFigureOut">
              <a:rPr lang="en-GB" smtClean="0"/>
              <a:t>20/09/2024</a:t>
            </a:fld>
            <a:endParaRPr lang="en-GB"/>
          </a:p>
        </p:txBody>
      </p:sp>
      <p:sp>
        <p:nvSpPr>
          <p:cNvPr id="4" name="Slide Image Placeholder 3"/>
          <p:cNvSpPr>
            <a:spLocks noGrp="1" noRot="1" noChangeAspect="1"/>
          </p:cNvSpPr>
          <p:nvPr>
            <p:ph type="sldImg" idx="2"/>
          </p:nvPr>
        </p:nvSpPr>
        <p:spPr>
          <a:xfrm>
            <a:off x="2219325" y="1244600"/>
            <a:ext cx="2370138" cy="3354388"/>
          </a:xfrm>
          <a:prstGeom prst="rect">
            <a:avLst/>
          </a:prstGeom>
          <a:noFill/>
          <a:ln w="12700">
            <a:solidFill>
              <a:prstClr val="black"/>
            </a:solidFill>
          </a:ln>
        </p:spPr>
        <p:txBody>
          <a:bodyPr vert="horz" lIns="91567" tIns="45783" rIns="91567" bIns="45783" rtlCol="0" anchor="ctr"/>
          <a:lstStyle/>
          <a:p>
            <a:endParaRPr lang="en-GB"/>
          </a:p>
        </p:txBody>
      </p:sp>
      <p:sp>
        <p:nvSpPr>
          <p:cNvPr id="5" name="Notes Placeholder 4"/>
          <p:cNvSpPr>
            <a:spLocks noGrp="1"/>
          </p:cNvSpPr>
          <p:nvPr>
            <p:ph type="body" sz="quarter" idx="3"/>
          </p:nvPr>
        </p:nvSpPr>
        <p:spPr>
          <a:xfrm>
            <a:off x="680561" y="4783663"/>
            <a:ext cx="5447667" cy="3914051"/>
          </a:xfrm>
          <a:prstGeom prst="rect">
            <a:avLst/>
          </a:prstGeom>
        </p:spPr>
        <p:txBody>
          <a:bodyPr vert="horz" lIns="91567" tIns="45783" rIns="91567" bIns="4578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3321"/>
            <a:ext cx="2951216" cy="497604"/>
          </a:xfrm>
          <a:prstGeom prst="rect">
            <a:avLst/>
          </a:prstGeom>
        </p:spPr>
        <p:txBody>
          <a:bodyPr vert="horz" lIns="91567" tIns="45783" rIns="91567" bIns="45783"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3321"/>
            <a:ext cx="2951216" cy="497604"/>
          </a:xfrm>
          <a:prstGeom prst="rect">
            <a:avLst/>
          </a:prstGeom>
        </p:spPr>
        <p:txBody>
          <a:bodyPr vert="horz" lIns="91567" tIns="45783" rIns="91567" bIns="45783" rtlCol="0" anchor="b"/>
          <a:lstStyle>
            <a:lvl1pPr algn="r">
              <a:defRPr sz="1200"/>
            </a:lvl1pPr>
          </a:lstStyle>
          <a:p>
            <a:fld id="{D48F6272-FB64-48A6-969C-6EA2C0CBF406}" type="slidenum">
              <a:rPr lang="en-GB" smtClean="0"/>
              <a:t>‹#›</a:t>
            </a:fld>
            <a:endParaRPr lang="en-GB"/>
          </a:p>
        </p:txBody>
      </p:sp>
    </p:spTree>
    <p:extLst>
      <p:ext uri="{BB962C8B-B14F-4D97-AF65-F5344CB8AC3E}">
        <p14:creationId xmlns:p14="http://schemas.microsoft.com/office/powerpoint/2010/main" val="28323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1</a:t>
            </a:fld>
            <a:endParaRPr lang="en-GB"/>
          </a:p>
        </p:txBody>
      </p:sp>
    </p:spTree>
    <p:extLst>
      <p:ext uri="{BB962C8B-B14F-4D97-AF65-F5344CB8AC3E}">
        <p14:creationId xmlns:p14="http://schemas.microsoft.com/office/powerpoint/2010/main" val="51992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2</a:t>
            </a:fld>
            <a:endParaRPr lang="en-GB"/>
          </a:p>
        </p:txBody>
      </p:sp>
    </p:spTree>
    <p:extLst>
      <p:ext uri="{BB962C8B-B14F-4D97-AF65-F5344CB8AC3E}">
        <p14:creationId xmlns:p14="http://schemas.microsoft.com/office/powerpoint/2010/main" val="409843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smtClean="0"/>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860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485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903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36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smtClean="0"/>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F84FB9-A476-EA44-A25D-347024D5706F}"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2268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25F84FB9-A476-EA44-A25D-347024D5706F}"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8128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smtClean="0"/>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smtClean="0"/>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25F84FB9-A476-EA44-A25D-347024D5706F}"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763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25F84FB9-A476-EA44-A25D-347024D5706F}"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4352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4FB9-A476-EA44-A25D-347024D5706F}"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28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smtClean="0"/>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5530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2571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F84FB9-A476-EA44-A25D-347024D5706F}" type="datetimeFigureOut">
              <a:rPr lang="en-US" smtClean="0"/>
              <a:t>9/20/2024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833CE4-A515-BC48-93EA-64783E8F6184}" type="slidenum">
              <a:rPr lang="en-US" smtClean="0"/>
              <a:t>‹#›</a:t>
            </a:fld>
            <a:endParaRPr lang="en-US"/>
          </a:p>
        </p:txBody>
      </p:sp>
    </p:spTree>
    <p:extLst>
      <p:ext uri="{BB962C8B-B14F-4D97-AF65-F5344CB8AC3E}">
        <p14:creationId xmlns:p14="http://schemas.microsoft.com/office/powerpoint/2010/main" val="208555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fif"/><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47868" y="185093"/>
            <a:ext cx="1417031" cy="646331"/>
          </a:xfrm>
          <a:prstGeom prst="rect">
            <a:avLst/>
          </a:prstGeom>
        </p:spPr>
        <p:txBody>
          <a:bodyPr wrap="square">
            <a:spAutoFit/>
          </a:bodyPr>
          <a:lstStyle/>
          <a:p>
            <a:pPr algn="r"/>
            <a:endParaRPr lang="en-US" dirty="0" smtClean="0">
              <a:solidFill>
                <a:srgbClr val="1F2F57"/>
              </a:solidFill>
            </a:endParaRPr>
          </a:p>
          <a:p>
            <a:pPr algn="r"/>
            <a:r>
              <a:rPr lang="en-US" dirty="0" smtClean="0">
                <a:solidFill>
                  <a:srgbClr val="1F2F57"/>
                </a:solidFill>
              </a:rPr>
              <a:t>2024 </a:t>
            </a:r>
            <a:endParaRPr lang="en-US" dirty="0">
              <a:solidFill>
                <a:srgbClr val="1F2F57"/>
              </a:solidFill>
            </a:endParaRPr>
          </a:p>
        </p:txBody>
      </p:sp>
      <p:sp>
        <p:nvSpPr>
          <p:cNvPr id="14" name="Rectangle 13"/>
          <p:cNvSpPr/>
          <p:nvPr/>
        </p:nvSpPr>
        <p:spPr>
          <a:xfrm>
            <a:off x="3635922" y="2489875"/>
            <a:ext cx="3066435" cy="430887"/>
          </a:xfrm>
          <a:prstGeom prst="rect">
            <a:avLst/>
          </a:prstGeom>
        </p:spPr>
        <p:txBody>
          <a:bodyPr wrap="square">
            <a:spAutoFit/>
          </a:bodyPr>
          <a:lstStyle/>
          <a:p>
            <a:endParaRPr lang="en-US" sz="1100" dirty="0">
              <a:solidFill>
                <a:srgbClr val="1F2F57"/>
              </a:solidFill>
            </a:endParaRPr>
          </a:p>
          <a:p>
            <a:endParaRPr lang="en-US" sz="1100" dirty="0">
              <a:solidFill>
                <a:srgbClr val="1F2F57"/>
              </a:solidFill>
            </a:endParaRPr>
          </a:p>
        </p:txBody>
      </p:sp>
      <p:sp>
        <p:nvSpPr>
          <p:cNvPr id="23" name="Rectangle 22"/>
          <p:cNvSpPr/>
          <p:nvPr/>
        </p:nvSpPr>
        <p:spPr>
          <a:xfrm>
            <a:off x="4210771" y="178006"/>
            <a:ext cx="1417031" cy="646331"/>
          </a:xfrm>
          <a:prstGeom prst="rect">
            <a:avLst/>
          </a:prstGeom>
        </p:spPr>
        <p:txBody>
          <a:bodyPr wrap="square">
            <a:spAutoFit/>
          </a:bodyPr>
          <a:lstStyle/>
          <a:p>
            <a:pPr algn="r"/>
            <a:endParaRPr lang="en-US" dirty="0" smtClean="0">
              <a:solidFill>
                <a:srgbClr val="1F2F57"/>
              </a:solidFill>
            </a:endParaRPr>
          </a:p>
          <a:p>
            <a:pPr algn="r"/>
            <a:r>
              <a:rPr lang="en-US" dirty="0" smtClean="0">
                <a:solidFill>
                  <a:srgbClr val="1F2F57"/>
                </a:solidFill>
              </a:rPr>
              <a:t>20</a:t>
            </a:r>
            <a:r>
              <a:rPr lang="en-US" baseline="30000" dirty="0" smtClean="0">
                <a:solidFill>
                  <a:srgbClr val="1F2F57"/>
                </a:solidFill>
              </a:rPr>
              <a:t>th</a:t>
            </a:r>
            <a:r>
              <a:rPr lang="en-US" dirty="0" smtClean="0">
                <a:solidFill>
                  <a:srgbClr val="1F2F57"/>
                </a:solidFill>
              </a:rPr>
              <a:t>  </a:t>
            </a:r>
            <a:endParaRPr lang="en-US" dirty="0">
              <a:solidFill>
                <a:srgbClr val="1F2F57"/>
              </a:solidFill>
            </a:endParaRPr>
          </a:p>
        </p:txBody>
      </p:sp>
      <p:sp>
        <p:nvSpPr>
          <p:cNvPr id="19" name="Rectangle 18"/>
          <p:cNvSpPr/>
          <p:nvPr/>
        </p:nvSpPr>
        <p:spPr>
          <a:xfrm>
            <a:off x="612775" y="1091866"/>
            <a:ext cx="5922156" cy="861774"/>
          </a:xfrm>
          <a:prstGeom prst="rect">
            <a:avLst/>
          </a:prstGeom>
        </p:spPr>
        <p:txBody>
          <a:bodyPr wrap="square">
            <a:spAutoFit/>
          </a:bodyPr>
          <a:lstStyle/>
          <a:p>
            <a:pPr algn="r"/>
            <a:r>
              <a:rPr lang="en-US" sz="5000" b="1" dirty="0" smtClean="0">
                <a:solidFill>
                  <a:srgbClr val="B889DB"/>
                </a:solidFill>
              </a:rPr>
              <a:t>Inclusion Newsletter</a:t>
            </a:r>
            <a:endParaRPr lang="en-US" sz="5000" b="1" dirty="0">
              <a:solidFill>
                <a:srgbClr val="B889DB"/>
              </a:solidFill>
            </a:endParaRPr>
          </a:p>
        </p:txBody>
      </p:sp>
      <p:sp>
        <p:nvSpPr>
          <p:cNvPr id="17" name="TextBox 16"/>
          <p:cNvSpPr txBox="1"/>
          <p:nvPr/>
        </p:nvSpPr>
        <p:spPr>
          <a:xfrm>
            <a:off x="7268879" y="6307494"/>
            <a:ext cx="46972" cy="714746"/>
          </a:xfrm>
          <a:prstGeom prst="rect">
            <a:avLst/>
          </a:prstGeom>
          <a:noFill/>
        </p:spPr>
        <p:txBody>
          <a:bodyPr wrap="square" rtlCol="0">
            <a:spAutoFit/>
          </a:bodyPr>
          <a:lstStyle/>
          <a:p>
            <a:endParaRPr lang="en-GB" dirty="0"/>
          </a:p>
        </p:txBody>
      </p:sp>
      <p:sp>
        <p:nvSpPr>
          <p:cNvPr id="11" name="AutoShape 2" descr="Party Celebration PNG - celebrate, celebration clipart, fireworks, get, get  together | Clip art, Graphic design text, Fire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4" descr="Free Celebration Cliparts, Download Free Celebration Clipart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4" descr="September Clipart - Clipart Sugg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560" y="284806"/>
            <a:ext cx="1020771" cy="50186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6" descr="Back to school calligraphic phrase on autumn Vector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0" descr="Free Autumn School Cliparts, Download Free Autumn School Cliparts png  images, Free ClipArts on Clipart Libra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14" descr="Free Autumn Clip Art Pictures - Cliparti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TextBox 30"/>
          <p:cNvSpPr txBox="1"/>
          <p:nvPr/>
        </p:nvSpPr>
        <p:spPr>
          <a:xfrm>
            <a:off x="256932" y="2296450"/>
            <a:ext cx="6855476" cy="3970318"/>
          </a:xfrm>
          <a:prstGeom prst="rect">
            <a:avLst/>
          </a:prstGeom>
          <a:noFill/>
        </p:spPr>
        <p:txBody>
          <a:bodyPr wrap="square" rtlCol="0">
            <a:spAutoFit/>
          </a:bodyPr>
          <a:lstStyle/>
          <a:p>
            <a:r>
              <a:rPr lang="en-GB" sz="1200" dirty="0"/>
              <a:t>Welcome to the first Inclusion newsletter of this academic year. My name is Mrs </a:t>
            </a:r>
            <a:r>
              <a:rPr lang="en-GB" sz="1200" dirty="0" smtClean="0"/>
              <a:t>Anscombe </a:t>
            </a:r>
            <a:r>
              <a:rPr lang="en-GB" sz="1200" dirty="0"/>
              <a:t>and I am the Assistant </a:t>
            </a:r>
            <a:r>
              <a:rPr lang="en-GB" sz="1200" dirty="0" smtClean="0"/>
              <a:t>Head of school </a:t>
            </a:r>
            <a:r>
              <a:rPr lang="en-GB" sz="1200" dirty="0"/>
              <a:t>and </a:t>
            </a:r>
            <a:r>
              <a:rPr lang="en-GB" sz="1200" dirty="0" err="1" smtClean="0"/>
              <a:t>SENDCo</a:t>
            </a:r>
            <a:r>
              <a:rPr lang="en-GB" sz="1200" dirty="0" smtClean="0"/>
              <a:t> </a:t>
            </a:r>
            <a:r>
              <a:rPr lang="en-GB" sz="1200" dirty="0"/>
              <a:t>at </a:t>
            </a:r>
            <a:r>
              <a:rPr lang="en-GB" sz="1200" dirty="0" smtClean="0"/>
              <a:t>Jubilee, </a:t>
            </a:r>
            <a:r>
              <a:rPr lang="en-GB" sz="1200" dirty="0"/>
              <a:t>which means I am the main point of contact for parents of children with any additional needs. For those of you who are new to the school, this Inclusion Newsletter is sent out </a:t>
            </a:r>
            <a:r>
              <a:rPr lang="en-GB" sz="1200" u="sng" dirty="0"/>
              <a:t>once a term </a:t>
            </a:r>
            <a:r>
              <a:rPr lang="en-GB" sz="1200" dirty="0"/>
              <a:t>to keep you up-to-date with developments either in school, Medway or nationally, related to Special Educational Needs and Disabilities (SEND). It also provides information and advice related to specific areas of need, detailing the support we provide in school and how you can help your child at home. As well as me, there is a team of other staff working to support additional needs in the school. </a:t>
            </a:r>
            <a:r>
              <a:rPr lang="en-GB" sz="1200" dirty="0" smtClean="0"/>
              <a:t>Miss Walker offers ELSA support in school, which stands for Emotional Literacy Support Assistant, we offer this to children that require </a:t>
            </a:r>
            <a:r>
              <a:rPr lang="en-GB" sz="1200" dirty="0"/>
              <a:t>any emotional wellbeing needs, </a:t>
            </a:r>
            <a:r>
              <a:rPr lang="en-GB" sz="1200" dirty="0" smtClean="0"/>
              <a:t>support with </a:t>
            </a:r>
            <a:r>
              <a:rPr lang="en-GB" sz="1200" dirty="0"/>
              <a:t>dysregulated behaviours and ensure children are ready to learn</a:t>
            </a:r>
            <a:r>
              <a:rPr lang="en-GB" sz="1200" dirty="0" smtClean="0"/>
              <a:t>. We also have our own in house school counsellor that will be joining us very soon. Mrs </a:t>
            </a:r>
            <a:r>
              <a:rPr lang="en-GB" sz="1200" dirty="0" err="1" smtClean="0"/>
              <a:t>O’connor</a:t>
            </a:r>
            <a:r>
              <a:rPr lang="en-GB" sz="1200" dirty="0" smtClean="0"/>
              <a:t> is also available to support attendance and offer support regarding the reasons behind absences.</a:t>
            </a:r>
          </a:p>
          <a:p>
            <a:r>
              <a:rPr lang="en-GB" sz="1200" dirty="0" smtClean="0"/>
              <a:t>All our T.A’s support various interventions in school and are designated to a phase group rather than a class. We believe this best supports all of our children in Jubilee no matter what their need or concern.</a:t>
            </a:r>
          </a:p>
          <a:p>
            <a:r>
              <a:rPr lang="en-GB" sz="1200" dirty="0" smtClean="0"/>
              <a:t>As well as the support we offer in school, we also reach out to a range of professionals from other services, such as </a:t>
            </a:r>
            <a:r>
              <a:rPr lang="en-GB" sz="1200" dirty="0"/>
              <a:t>Speech and </a:t>
            </a:r>
            <a:r>
              <a:rPr lang="en-GB" sz="1200" dirty="0" smtClean="0"/>
              <a:t>Language, Learning Support Team, </a:t>
            </a:r>
            <a:r>
              <a:rPr lang="en-GB" sz="1200" dirty="0" err="1" smtClean="0"/>
              <a:t>Austism</a:t>
            </a:r>
            <a:r>
              <a:rPr lang="en-GB" sz="1200" dirty="0" smtClean="0"/>
              <a:t> Support Team and the Educational Psychologist. </a:t>
            </a:r>
          </a:p>
          <a:p>
            <a:r>
              <a:rPr lang="en-GB" sz="1200" dirty="0" smtClean="0"/>
              <a:t>Your </a:t>
            </a:r>
            <a:r>
              <a:rPr lang="en-GB" sz="1200" dirty="0"/>
              <a:t>child’s class teacher is always the best person to speak to first if you have any questions or concerns about your child’s learning, but if you wish to discuss your child’s needs further, or need additional support, please don’t hesitate to contact me at </a:t>
            </a:r>
            <a:r>
              <a:rPr lang="en-GB" sz="1200" dirty="0" smtClean="0"/>
              <a:t>the school.</a:t>
            </a:r>
            <a:endParaRPr lang="en-GB" sz="1200" dirty="0"/>
          </a:p>
          <a:p>
            <a:endParaRPr lang="en-GB" sz="1200" dirty="0" smtClean="0"/>
          </a:p>
        </p:txBody>
      </p:sp>
      <p:pic>
        <p:nvPicPr>
          <p:cNvPr id="44" name="Picture 6" descr="Fall leaves fall clip art autumn clip art leaves clip art clipar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198" y="1008305"/>
            <a:ext cx="911231" cy="714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6932" y="1962408"/>
            <a:ext cx="1900193" cy="276999"/>
          </a:xfrm>
          <a:prstGeom prst="rect">
            <a:avLst/>
          </a:prstGeom>
          <a:noFill/>
        </p:spPr>
        <p:txBody>
          <a:bodyPr wrap="square" rtlCol="0">
            <a:spAutoFit/>
          </a:bodyPr>
          <a:lstStyle/>
          <a:p>
            <a:r>
              <a:rPr lang="en-GB" sz="1200" dirty="0" smtClean="0"/>
              <a:t>Dear Parent/Carer</a:t>
            </a:r>
            <a:endParaRPr lang="en-GB" sz="1200" dirty="0"/>
          </a:p>
        </p:txBody>
      </p:sp>
      <p:pic>
        <p:nvPicPr>
          <p:cNvPr id="33" name="Picture 6" descr="Fall leaves fall clip art autumn clip art leaves clip art clipar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11600">
            <a:off x="6485124" y="978080"/>
            <a:ext cx="918946" cy="720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4239" y="1889793"/>
            <a:ext cx="6983229" cy="418741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98" y="189767"/>
            <a:ext cx="2099741" cy="691936"/>
          </a:xfrm>
          <a:prstGeom prst="rect">
            <a:avLst/>
          </a:prstGeom>
        </p:spPr>
      </p:pic>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r="45469"/>
          <a:stretch/>
        </p:blipFill>
        <p:spPr>
          <a:xfrm>
            <a:off x="213616" y="230378"/>
            <a:ext cx="566397" cy="610715"/>
          </a:xfrm>
          <a:prstGeom prst="rect">
            <a:avLst/>
          </a:prstGeom>
        </p:spPr>
      </p:pic>
      <p:pic>
        <p:nvPicPr>
          <p:cNvPr id="5" name="Picture 4"/>
          <p:cNvPicPr>
            <a:picLocks noChangeAspect="1"/>
          </p:cNvPicPr>
          <p:nvPr/>
        </p:nvPicPr>
        <p:blipFill>
          <a:blip r:embed="rId7"/>
          <a:stretch>
            <a:fillRect/>
          </a:stretch>
        </p:blipFill>
        <p:spPr>
          <a:xfrm>
            <a:off x="3096372" y="123435"/>
            <a:ext cx="1794309" cy="700902"/>
          </a:xfrm>
          <a:prstGeom prst="rect">
            <a:avLst/>
          </a:prstGeom>
        </p:spPr>
      </p:pic>
      <p:sp>
        <p:nvSpPr>
          <p:cNvPr id="28" name="TextBox 27"/>
          <p:cNvSpPr txBox="1"/>
          <p:nvPr/>
        </p:nvSpPr>
        <p:spPr>
          <a:xfrm>
            <a:off x="460375" y="6307494"/>
            <a:ext cx="6679770" cy="3970318"/>
          </a:xfrm>
          <a:prstGeom prst="rect">
            <a:avLst/>
          </a:prstGeom>
          <a:noFill/>
        </p:spPr>
        <p:txBody>
          <a:bodyPr wrap="square" rtlCol="0">
            <a:spAutoFit/>
          </a:bodyPr>
          <a:lstStyle/>
          <a:p>
            <a:pPr algn="ctr"/>
            <a:r>
              <a:rPr lang="en-GB" sz="1400" b="1" u="sng" dirty="0" smtClean="0"/>
              <a:t>Supporting </a:t>
            </a:r>
            <a:r>
              <a:rPr lang="en-GB" sz="1400" b="1" u="sng" dirty="0"/>
              <a:t>Families </a:t>
            </a:r>
            <a:r>
              <a:rPr lang="en-GB" sz="1400" b="1" u="sng" dirty="0" smtClean="0"/>
              <a:t>Pathway</a:t>
            </a:r>
          </a:p>
          <a:p>
            <a:pPr algn="ctr"/>
            <a:endParaRPr lang="en-GB" sz="1400" b="1" u="sng" dirty="0" smtClean="0"/>
          </a:p>
          <a:p>
            <a:r>
              <a:rPr lang="en-GB" sz="1400" dirty="0" smtClean="0"/>
              <a:t>At Jubilee LEAD Academy we believe that supporting all children and their families is integral. A collaborative relationship ensures that both school and parents are working towards the same goal: the success and well-being of each child. One way in which we look to do this is by engaging in the Family </a:t>
            </a:r>
            <a:r>
              <a:rPr lang="en-GB" sz="1400" dirty="0"/>
              <a:t>S</a:t>
            </a:r>
            <a:r>
              <a:rPr lang="en-GB" sz="1400" dirty="0" smtClean="0"/>
              <a:t>upport </a:t>
            </a:r>
            <a:r>
              <a:rPr lang="en-GB" sz="1400" dirty="0"/>
              <a:t>P</a:t>
            </a:r>
            <a:r>
              <a:rPr lang="en-GB" sz="1400" dirty="0" smtClean="0"/>
              <a:t>athway. </a:t>
            </a:r>
          </a:p>
          <a:p>
            <a:r>
              <a:rPr lang="en-GB" sz="1400" dirty="0" smtClean="0"/>
              <a:t>The </a:t>
            </a:r>
            <a:r>
              <a:rPr lang="en-GB" sz="1400" dirty="0"/>
              <a:t>purpose of the </a:t>
            </a:r>
            <a:r>
              <a:rPr lang="en-GB" sz="1400" dirty="0" smtClean="0"/>
              <a:t>pathway </a:t>
            </a:r>
            <a:r>
              <a:rPr lang="en-GB" sz="1400" dirty="0"/>
              <a:t>is to ensure children and families receive the right help at the right time. It highlights the level of support that may be needed by children and families from universal, additional, extensive to protection</a:t>
            </a:r>
            <a:r>
              <a:rPr lang="en-GB" sz="1400" dirty="0" smtClean="0"/>
              <a:t>. It is delivered </a:t>
            </a:r>
            <a:r>
              <a:rPr lang="en-GB" sz="1400" dirty="0"/>
              <a:t>through coordinated partnership </a:t>
            </a:r>
            <a:r>
              <a:rPr lang="en-GB" sz="1400" dirty="0" smtClean="0"/>
              <a:t>working</a:t>
            </a:r>
            <a:r>
              <a:rPr lang="en-GB" sz="1400" dirty="0"/>
              <a:t> </a:t>
            </a:r>
            <a:r>
              <a:rPr lang="en-GB" sz="1400" dirty="0" smtClean="0"/>
              <a:t>and </a:t>
            </a:r>
            <a:r>
              <a:rPr lang="en-GB" sz="1400" dirty="0"/>
              <a:t>informed by the lived experience and voice of babies, children, young people, and families.  It enables whole families to become resilient and to reach their full potential. It includes good early years development from pre-birth, through adolescence, getting a good education, improved mental and physical </a:t>
            </a:r>
            <a:r>
              <a:rPr lang="en-GB" sz="1400" dirty="0" smtClean="0"/>
              <a:t>health and good </a:t>
            </a:r>
            <a:r>
              <a:rPr lang="en-GB" sz="1400" dirty="0"/>
              <a:t>family </a:t>
            </a:r>
            <a:r>
              <a:rPr lang="en-GB" sz="1400" dirty="0" smtClean="0"/>
              <a:t>relationships. Jubilee’s </a:t>
            </a:r>
            <a:r>
              <a:rPr lang="en-GB" sz="1400" dirty="0"/>
              <a:t>Support worker is Alison Russell</a:t>
            </a:r>
            <a:r>
              <a:rPr lang="en-GB" sz="1400" dirty="0" smtClean="0"/>
              <a:t>.</a:t>
            </a:r>
          </a:p>
          <a:p>
            <a:endParaRPr lang="en-GB" sz="1400" dirty="0" smtClean="0"/>
          </a:p>
          <a:p>
            <a:pPr algn="ctr"/>
            <a:endParaRPr lang="en-GB" sz="1400" dirty="0"/>
          </a:p>
          <a:p>
            <a:pPr algn="ctr"/>
            <a:r>
              <a:rPr lang="en-GB" sz="1400" b="1" dirty="0"/>
              <a:t>Alison will be joining Mrs Anscombe in hosting </a:t>
            </a:r>
            <a:r>
              <a:rPr lang="en-GB" sz="1400" b="1" dirty="0" smtClean="0"/>
              <a:t>a Supporting Families </a:t>
            </a:r>
            <a:r>
              <a:rPr lang="en-GB" sz="1400" b="1" dirty="0"/>
              <a:t>coffee morning </a:t>
            </a:r>
            <a:r>
              <a:rPr lang="en-GB" sz="1400" b="1" dirty="0" smtClean="0"/>
              <a:t>on Tuesday 12</a:t>
            </a:r>
            <a:r>
              <a:rPr lang="en-GB" sz="1400" b="1" baseline="30000" dirty="0" smtClean="0"/>
              <a:t>th</a:t>
            </a:r>
            <a:r>
              <a:rPr lang="en-GB" sz="1400" b="1" dirty="0" smtClean="0"/>
              <a:t> November in school at 9am</a:t>
            </a:r>
            <a:endParaRPr lang="en-GB" sz="1400" b="1" dirty="0"/>
          </a:p>
        </p:txBody>
      </p:sp>
      <p:sp>
        <p:nvSpPr>
          <p:cNvPr id="29" name="Rectangle 28"/>
          <p:cNvSpPr/>
          <p:nvPr/>
        </p:nvSpPr>
        <p:spPr>
          <a:xfrm>
            <a:off x="264826" y="6267972"/>
            <a:ext cx="6932641" cy="414534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5577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id You Know — Coshocton 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582" y="2246301"/>
            <a:ext cx="1389588" cy="17145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Fall leaves fall clip art autumn clip art leaves clip art clipar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52102">
            <a:off x="87451" y="151912"/>
            <a:ext cx="872929" cy="6842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all leaves fall clip art autumn clip art leaves clip art clipar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21629">
            <a:off x="6568446" y="127620"/>
            <a:ext cx="810415" cy="635251"/>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a:off x="8207642" y="12125938"/>
            <a:ext cx="2375859" cy="0"/>
          </a:xfrm>
          <a:prstGeom prst="line">
            <a:avLst/>
          </a:prstGeom>
          <a:ln w="6350">
            <a:solidFill>
              <a:srgbClr val="1C90B1"/>
            </a:solidFill>
          </a:ln>
        </p:spPr>
        <p:style>
          <a:lnRef idx="1">
            <a:schemeClr val="accent1"/>
          </a:lnRef>
          <a:fillRef idx="0">
            <a:schemeClr val="accent1"/>
          </a:fillRef>
          <a:effectRef idx="0">
            <a:schemeClr val="accent1"/>
          </a:effectRef>
          <a:fontRef idx="minor">
            <a:schemeClr val="tx1"/>
          </a:fontRef>
        </p:style>
      </p:cxnSp>
      <p:pic>
        <p:nvPicPr>
          <p:cNvPr id="2052" name="Picture 4" descr="Fall leaves fall clip art autumn clip art leaves clip art clipar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95276">
            <a:off x="5853328" y="9474085"/>
            <a:ext cx="1177241" cy="9441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1596" y="7209627"/>
            <a:ext cx="3285640" cy="2092881"/>
          </a:xfrm>
          <a:prstGeom prst="rect">
            <a:avLst/>
          </a:prstGeom>
          <a:noFill/>
          <a:ln w="57150">
            <a:solidFill>
              <a:srgbClr val="B889DB"/>
            </a:solidFill>
          </a:ln>
        </p:spPr>
        <p:txBody>
          <a:bodyPr wrap="square" rtlCol="0">
            <a:spAutoFit/>
          </a:bodyPr>
          <a:lstStyle/>
          <a:p>
            <a:pPr algn="ctr"/>
            <a:r>
              <a:rPr lang="en-GB" sz="1600" b="1" u="sng" dirty="0" smtClean="0"/>
              <a:t>Meetings for children on the SEND register</a:t>
            </a:r>
          </a:p>
          <a:p>
            <a:pPr algn="ctr"/>
            <a:r>
              <a:rPr lang="en-GB" sz="1400" dirty="0" smtClean="0"/>
              <a:t>Parents of pupils on the S.E.N.D register we be invited into school for a meeting with Mrs Anscombe and the class teacher. This will be to discuss your child’s progress and targets. </a:t>
            </a:r>
            <a:r>
              <a:rPr lang="en-GB" sz="1400" dirty="0" smtClean="0"/>
              <a:t>Please make an appointment with Mrs Anscombe for the upcoming weeks. </a:t>
            </a:r>
            <a:endParaRPr lang="en-GB" sz="1400" dirty="0"/>
          </a:p>
        </p:txBody>
      </p:sp>
      <p:pic>
        <p:nvPicPr>
          <p:cNvPr id="25" name="Picture 24"/>
          <p:cNvPicPr/>
          <p:nvPr/>
        </p:nvPicPr>
        <p:blipFill>
          <a:blip r:embed="rId5" cstate="print">
            <a:extLst>
              <a:ext uri="{28A0092B-C50C-407E-A947-70E740481C1C}">
                <a14:useLocalDpi xmlns:a14="http://schemas.microsoft.com/office/drawing/2010/main" val="0"/>
              </a:ext>
            </a:extLst>
          </a:blip>
          <a:stretch>
            <a:fillRect/>
          </a:stretch>
        </p:blipFill>
        <p:spPr>
          <a:xfrm>
            <a:off x="1896659" y="9556196"/>
            <a:ext cx="3816350" cy="956310"/>
          </a:xfrm>
          <a:prstGeom prst="rect">
            <a:avLst/>
          </a:prstGeom>
        </p:spPr>
      </p:pic>
      <p:sp>
        <p:nvSpPr>
          <p:cNvPr id="26" name="Text Box 2"/>
          <p:cNvSpPr txBox="1">
            <a:spLocks noChangeArrowheads="1"/>
          </p:cNvSpPr>
          <p:nvPr/>
        </p:nvSpPr>
        <p:spPr bwMode="auto">
          <a:xfrm>
            <a:off x="464949" y="9572071"/>
            <a:ext cx="1201420" cy="924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Nottingham City’s local offer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070189" y="8106917"/>
            <a:ext cx="3285640" cy="1415772"/>
          </a:xfrm>
          <a:prstGeom prst="rect">
            <a:avLst/>
          </a:prstGeom>
          <a:noFill/>
          <a:ln w="19050">
            <a:solidFill>
              <a:srgbClr val="FF0000"/>
            </a:solidFill>
          </a:ln>
        </p:spPr>
        <p:txBody>
          <a:bodyPr wrap="square" rtlCol="0">
            <a:spAutoFit/>
          </a:bodyPr>
          <a:lstStyle/>
          <a:p>
            <a:pPr algn="ctr"/>
            <a:r>
              <a:rPr lang="en-GB" sz="1600" b="1" u="sng" dirty="0" smtClean="0"/>
              <a:t>Parents evening</a:t>
            </a:r>
          </a:p>
          <a:p>
            <a:r>
              <a:rPr lang="en-GB" sz="1400" dirty="0" smtClean="0"/>
              <a:t>Mrs Anscombe will </a:t>
            </a:r>
            <a:r>
              <a:rPr lang="en-GB" sz="1400" dirty="0" smtClean="0"/>
              <a:t>also be </a:t>
            </a:r>
            <a:r>
              <a:rPr lang="en-GB" sz="1400" dirty="0" smtClean="0"/>
              <a:t>available to chat to any parents regarding their child on parents evening. Please book a time with her around your child’s class </a:t>
            </a:r>
            <a:r>
              <a:rPr lang="en-GB" sz="1400" dirty="0" smtClean="0"/>
              <a:t>appointment. </a:t>
            </a:r>
            <a:endParaRPr lang="en-GB" sz="1400" dirty="0"/>
          </a:p>
        </p:txBody>
      </p:sp>
      <p:sp>
        <p:nvSpPr>
          <p:cNvPr id="10" name="Oval Callout 9"/>
          <p:cNvSpPr/>
          <p:nvPr/>
        </p:nvSpPr>
        <p:spPr>
          <a:xfrm rot="20375141">
            <a:off x="2517097" y="2453768"/>
            <a:ext cx="2575473" cy="1335775"/>
          </a:xfrm>
          <a:prstGeom prst="wedgeEllipseCallout">
            <a:avLst>
              <a:gd name="adj1" fmla="val 56574"/>
              <a:gd name="adj2" fmla="val 2079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extBox 6"/>
          <p:cNvSpPr txBox="1"/>
          <p:nvPr/>
        </p:nvSpPr>
        <p:spPr>
          <a:xfrm rot="20224321">
            <a:off x="2777226" y="2644987"/>
            <a:ext cx="2124256" cy="1015663"/>
          </a:xfrm>
          <a:prstGeom prst="rect">
            <a:avLst/>
          </a:prstGeom>
          <a:noFill/>
        </p:spPr>
        <p:txBody>
          <a:bodyPr wrap="square" rtlCol="0">
            <a:spAutoFit/>
          </a:bodyPr>
          <a:lstStyle/>
          <a:p>
            <a:pPr algn="ctr"/>
            <a:r>
              <a:rPr lang="en-GB" sz="1200" b="1" dirty="0">
                <a:latin typeface="Ink Free" panose="03080402000500000000" pitchFamily="66" charset="0"/>
              </a:rPr>
              <a:t>Developing strong social skills as a child can support mental health and wellbeing, as well as improved career success as an adult</a:t>
            </a:r>
            <a:r>
              <a:rPr lang="en-GB" sz="1200" b="1" dirty="0"/>
              <a:t>. </a:t>
            </a:r>
          </a:p>
        </p:txBody>
      </p:sp>
      <p:sp>
        <p:nvSpPr>
          <p:cNvPr id="11" name="Rectangle 10"/>
          <p:cNvSpPr/>
          <p:nvPr/>
        </p:nvSpPr>
        <p:spPr>
          <a:xfrm>
            <a:off x="523915" y="558035"/>
            <a:ext cx="6475139" cy="1754326"/>
          </a:xfrm>
          <a:prstGeom prst="rect">
            <a:avLst/>
          </a:prstGeom>
        </p:spPr>
        <p:txBody>
          <a:bodyPr wrap="square">
            <a:spAutoFit/>
          </a:bodyPr>
          <a:lstStyle/>
          <a:p>
            <a:r>
              <a:rPr lang="en-GB" sz="1200" dirty="0" smtClean="0"/>
              <a:t>Social skills are the skills we use every day to interact and communicate with others. They include verbal and non-verbal communication, such as speech, gesture, facial expression and body language. A person has strong social skills if they have the knowledge of how to behave in social situations and understand the normal expectations when communicating with others. Good social skills allow children to develop better peer relationships and demonstrate appropriate behaviours, and can reduce anxieties linked to social situations. Although conditions like Autism </a:t>
            </a:r>
            <a:r>
              <a:rPr lang="en-GB" sz="1200" dirty="0" smtClean="0"/>
              <a:t>might</a:t>
            </a:r>
            <a:r>
              <a:rPr lang="en-GB" sz="1200" dirty="0" smtClean="0"/>
              <a:t> </a:t>
            </a:r>
            <a:r>
              <a:rPr lang="en-GB" sz="1200" dirty="0" smtClean="0"/>
              <a:t>impact on children’s social skills, they aren’t something your child either has or doesn’t have. The skills can be learned and strengthened with </a:t>
            </a:r>
            <a:r>
              <a:rPr lang="en-GB" sz="1200" dirty="0" smtClean="0"/>
              <a:t>support</a:t>
            </a:r>
            <a:r>
              <a:rPr lang="en-GB" sz="1200" dirty="0" smtClean="0"/>
              <a:t> </a:t>
            </a:r>
            <a:r>
              <a:rPr lang="en-GB" sz="1200" dirty="0" smtClean="0"/>
              <a:t>and practice. Key social skills for children to learn are sharing, listening, co-operating with others, conflict resolution, empathy and having good manners.</a:t>
            </a:r>
            <a:endParaRPr lang="en-GB" sz="1200" dirty="0"/>
          </a:p>
        </p:txBody>
      </p:sp>
      <p:sp>
        <p:nvSpPr>
          <p:cNvPr id="12" name="Rectangle 11"/>
          <p:cNvSpPr/>
          <p:nvPr/>
        </p:nvSpPr>
        <p:spPr>
          <a:xfrm>
            <a:off x="4175125" y="7051710"/>
            <a:ext cx="3644901" cy="461665"/>
          </a:xfrm>
          <a:prstGeom prst="rect">
            <a:avLst/>
          </a:prstGeom>
        </p:spPr>
        <p:txBody>
          <a:bodyPr wrap="square">
            <a:spAutoFit/>
          </a:bodyPr>
          <a:lstStyle/>
          <a:p>
            <a:r>
              <a:rPr lang="en-GB" sz="1200" dirty="0">
                <a:solidFill>
                  <a:srgbClr val="FF0000"/>
                </a:solidFill>
              </a:rPr>
              <a:t>https://childdevelopment.com.au/areas-of-concern/play-and-social-skills/social-skills/</a:t>
            </a:r>
          </a:p>
        </p:txBody>
      </p:sp>
      <p:sp>
        <p:nvSpPr>
          <p:cNvPr id="14" name="Rectangle 13"/>
          <p:cNvSpPr/>
          <p:nvPr/>
        </p:nvSpPr>
        <p:spPr>
          <a:xfrm>
            <a:off x="4175125" y="7574114"/>
            <a:ext cx="3778250" cy="461665"/>
          </a:xfrm>
          <a:prstGeom prst="rect">
            <a:avLst/>
          </a:prstGeom>
        </p:spPr>
        <p:txBody>
          <a:bodyPr>
            <a:spAutoFit/>
          </a:bodyPr>
          <a:lstStyle/>
          <a:p>
            <a:r>
              <a:rPr lang="en-GB" sz="1200" dirty="0">
                <a:solidFill>
                  <a:srgbClr val="FF0000"/>
                </a:solidFill>
              </a:rPr>
              <a:t>https://www.parentingscience.com/social-skills-activities.html</a:t>
            </a:r>
          </a:p>
        </p:txBody>
      </p:sp>
      <p:sp>
        <p:nvSpPr>
          <p:cNvPr id="16" name="TextBox 15"/>
          <p:cNvSpPr txBox="1"/>
          <p:nvPr/>
        </p:nvSpPr>
        <p:spPr>
          <a:xfrm>
            <a:off x="2133029" y="180037"/>
            <a:ext cx="2967095" cy="338554"/>
          </a:xfrm>
          <a:prstGeom prst="rect">
            <a:avLst/>
          </a:prstGeom>
          <a:noFill/>
        </p:spPr>
        <p:txBody>
          <a:bodyPr wrap="square" rtlCol="0">
            <a:spAutoFit/>
          </a:bodyPr>
          <a:lstStyle/>
          <a:p>
            <a:r>
              <a:rPr lang="en-GB" sz="1600" dirty="0" smtClean="0">
                <a:solidFill>
                  <a:srgbClr val="FF0000"/>
                </a:solidFill>
                <a:latin typeface="Arial Black" panose="020B0A04020102020204" pitchFamily="34" charset="0"/>
              </a:rPr>
              <a:t>Developing social skills</a:t>
            </a:r>
            <a:endParaRPr lang="en-GB" sz="1600" dirty="0">
              <a:solidFill>
                <a:srgbClr val="FF0000"/>
              </a:solidFill>
              <a:latin typeface="Arial Black" panose="020B0A04020102020204" pitchFamily="34" charset="0"/>
            </a:endParaRPr>
          </a:p>
        </p:txBody>
      </p:sp>
      <p:sp>
        <p:nvSpPr>
          <p:cNvPr id="2" name="Rectangle 1"/>
          <p:cNvSpPr/>
          <p:nvPr/>
        </p:nvSpPr>
        <p:spPr>
          <a:xfrm>
            <a:off x="308673" y="3986253"/>
            <a:ext cx="6615809" cy="2862322"/>
          </a:xfrm>
          <a:prstGeom prst="rect">
            <a:avLst/>
          </a:prstGeom>
        </p:spPr>
        <p:txBody>
          <a:bodyPr wrap="square">
            <a:spAutoFit/>
          </a:bodyPr>
          <a:lstStyle/>
          <a:p>
            <a:r>
              <a:rPr lang="en-GB" sz="1200" dirty="0" smtClean="0"/>
              <a:t>Children </a:t>
            </a:r>
            <a:r>
              <a:rPr lang="en-GB" sz="1200" dirty="0"/>
              <a:t>learn from what they see and hear</a:t>
            </a:r>
            <a:r>
              <a:rPr lang="en-GB" sz="1200" dirty="0" smtClean="0"/>
              <a:t>. Trying the following could really help your child:</a:t>
            </a:r>
          </a:p>
          <a:p>
            <a:pPr marL="171450" indent="-171450">
              <a:buFont typeface="Wingdings" panose="05000000000000000000" pitchFamily="2" charset="2"/>
              <a:buChar char="v"/>
            </a:pPr>
            <a:r>
              <a:rPr lang="en-GB" sz="1200" dirty="0" smtClean="0"/>
              <a:t>Model </a:t>
            </a:r>
            <a:r>
              <a:rPr lang="en-GB" sz="1200" dirty="0"/>
              <a:t>taking turns in conversations, </a:t>
            </a:r>
            <a:r>
              <a:rPr lang="en-GB" sz="1200" dirty="0" smtClean="0"/>
              <a:t>showing </a:t>
            </a:r>
            <a:r>
              <a:rPr lang="en-GB" sz="1200" dirty="0"/>
              <a:t>them how to listen and respond to the person speaking in a thoughtful and polite way. </a:t>
            </a:r>
            <a:endParaRPr lang="en-GB" sz="1200" dirty="0" smtClean="0"/>
          </a:p>
          <a:p>
            <a:pPr marL="171450" indent="-171450">
              <a:buFont typeface="Wingdings" panose="05000000000000000000" pitchFamily="2" charset="2"/>
              <a:buChar char="v"/>
            </a:pPr>
            <a:r>
              <a:rPr lang="en-GB" sz="1200" dirty="0" smtClean="0"/>
              <a:t>Try </a:t>
            </a:r>
            <a:r>
              <a:rPr lang="en-GB" sz="1200" dirty="0"/>
              <a:t>to make sure that you aren’t distracted by technology when your child is engaging with you. </a:t>
            </a:r>
            <a:endParaRPr lang="en-GB" sz="1200" dirty="0" smtClean="0"/>
          </a:p>
          <a:p>
            <a:pPr marL="171450" indent="-171450">
              <a:buFont typeface="Wingdings" panose="05000000000000000000" pitchFamily="2" charset="2"/>
              <a:buChar char="v"/>
            </a:pPr>
            <a:r>
              <a:rPr lang="en-GB" sz="1200" dirty="0" smtClean="0"/>
              <a:t>If </a:t>
            </a:r>
            <a:r>
              <a:rPr lang="en-GB" sz="1200" dirty="0"/>
              <a:t>things have gone wrong, wait until everyone is calm and then discuss what happened and how it could be dealt with better next time. Modelling how to apologise and forgive is also important. </a:t>
            </a:r>
            <a:endParaRPr lang="en-GB" sz="1200" dirty="0"/>
          </a:p>
          <a:p>
            <a:pPr marL="171450" indent="-171450">
              <a:buFont typeface="Wingdings" panose="05000000000000000000" pitchFamily="2" charset="2"/>
              <a:buChar char="v"/>
            </a:pPr>
            <a:r>
              <a:rPr lang="en-GB" sz="1200" dirty="0" smtClean="0"/>
              <a:t>Help </a:t>
            </a:r>
            <a:r>
              <a:rPr lang="en-GB" sz="1200" dirty="0"/>
              <a:t>children to understand different facial expressions and body language by </a:t>
            </a:r>
            <a:r>
              <a:rPr lang="en-GB" sz="1200" dirty="0" smtClean="0"/>
              <a:t>creating staged</a:t>
            </a:r>
            <a:r>
              <a:rPr lang="en-GB" sz="1200" dirty="0" smtClean="0"/>
              <a:t> </a:t>
            </a:r>
            <a:r>
              <a:rPr lang="en-GB" sz="1200" dirty="0"/>
              <a:t>photos of </a:t>
            </a:r>
            <a:r>
              <a:rPr lang="en-GB" sz="1200" dirty="0" smtClean="0"/>
              <a:t>emotions </a:t>
            </a:r>
            <a:r>
              <a:rPr lang="en-GB" sz="1200" dirty="0" smtClean="0"/>
              <a:t>(</a:t>
            </a:r>
            <a:r>
              <a:rPr lang="en-GB" sz="1200" dirty="0" err="1" smtClean="0"/>
              <a:t>eg</a:t>
            </a:r>
            <a:r>
              <a:rPr lang="en-GB" sz="1200" dirty="0" smtClean="0"/>
              <a:t> </a:t>
            </a:r>
            <a:r>
              <a:rPr lang="en-GB" sz="1200" dirty="0" smtClean="0"/>
              <a:t>‘happy’ </a:t>
            </a:r>
            <a:r>
              <a:rPr lang="en-GB" sz="1200" dirty="0" smtClean="0"/>
              <a:t>‘angry</a:t>
            </a:r>
            <a:r>
              <a:rPr lang="en-GB" sz="1200" dirty="0"/>
              <a:t>’ or ‘worried’). See if children can then look back at the pictures and identify the feeling from the face. Can they role-play the feeling, or suggest a scenario that might make someone feel that way? You can then discuss ways in which we could help someone who was feeling one of the more negative or upsetting </a:t>
            </a:r>
            <a:r>
              <a:rPr lang="en-GB" sz="1200" dirty="0" smtClean="0"/>
              <a:t>emotions.</a:t>
            </a:r>
          </a:p>
          <a:p>
            <a:pPr marL="171450" indent="-171450">
              <a:buFont typeface="Wingdings" panose="05000000000000000000" pitchFamily="2" charset="2"/>
              <a:buChar char="v"/>
            </a:pPr>
            <a:r>
              <a:rPr lang="en-GB" sz="1200" dirty="0" smtClean="0"/>
              <a:t>Teach </a:t>
            </a:r>
            <a:r>
              <a:rPr lang="en-GB" sz="1200" dirty="0"/>
              <a:t>your child to take turns by playing games where they need to wait for others to have a go. Also, look for games where you need to co-operate and work as a team to be successful. </a:t>
            </a:r>
            <a:endParaRPr lang="en-GB" sz="1200" dirty="0" smtClean="0"/>
          </a:p>
          <a:p>
            <a:pPr marL="171450" indent="-171450">
              <a:buFont typeface="Wingdings" panose="05000000000000000000" pitchFamily="2" charset="2"/>
              <a:buChar char="v"/>
            </a:pPr>
            <a:r>
              <a:rPr lang="en-GB" sz="1200" dirty="0" smtClean="0"/>
              <a:t>Model </a:t>
            </a:r>
            <a:r>
              <a:rPr lang="en-GB" sz="1200" dirty="0"/>
              <a:t>how to be </a:t>
            </a:r>
            <a:r>
              <a:rPr lang="en-GB" sz="1200" dirty="0" smtClean="0"/>
              <a:t>both a good winner and a </a:t>
            </a:r>
            <a:r>
              <a:rPr lang="en-GB" sz="1200" dirty="0"/>
              <a:t>good loser and, although it’s nice to let them win sometimes, ensure children know that they can’t always be the winner or have things their way!</a:t>
            </a:r>
          </a:p>
        </p:txBody>
      </p:sp>
      <p:sp>
        <p:nvSpPr>
          <p:cNvPr id="8" name="AutoShape 2" descr="Helpful Tip | GRIN2B Found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elpful T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832" y="2566049"/>
            <a:ext cx="1468258" cy="146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6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7130</TotalTime>
  <Words>1087</Words>
  <Application>Microsoft Office PowerPoint</Application>
  <PresentationFormat>Custom</PresentationFormat>
  <Paragraphs>36</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Calibri</vt:lpstr>
      <vt:lpstr>Calibri Light</vt:lpstr>
      <vt:lpstr>Ink Free</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Ross Brooks</cp:lastModifiedBy>
  <cp:revision>435</cp:revision>
  <cp:lastPrinted>2024-09-19T14:46:06Z</cp:lastPrinted>
  <dcterms:created xsi:type="dcterms:W3CDTF">2017-11-10T11:10:22Z</dcterms:created>
  <dcterms:modified xsi:type="dcterms:W3CDTF">2024-09-20T08:47:39Z</dcterms:modified>
</cp:coreProperties>
</file>