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6" r:id="rId3"/>
  </p:sldIdLst>
  <p:sldSz cx="7559675" cy="1069181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293E"/>
    <a:srgbClr val="57086C"/>
    <a:srgbClr val="1F2F57"/>
    <a:srgbClr val="B8E1E9"/>
    <a:srgbClr val="E06C1E"/>
    <a:srgbClr val="1C90B1"/>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5"/>
  </p:normalViewPr>
  <p:slideViewPr>
    <p:cSldViewPr snapToGrid="0" snapToObjects="1">
      <p:cViewPr>
        <p:scale>
          <a:sx n="94" d="100"/>
          <a:sy n="94" d="100"/>
        </p:scale>
        <p:origin x="1531" y="-8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00"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388BD416-89B9-4C22-BCA4-9FF6CD315584}" type="datetimeFigureOut">
              <a:rPr lang="en-GB" smtClean="0"/>
              <a:t>09/09/2024</a:t>
            </a:fld>
            <a:endParaRPr lang="en-GB" dirty="0"/>
          </a:p>
        </p:txBody>
      </p:sp>
      <p:sp>
        <p:nvSpPr>
          <p:cNvPr id="4" name="Slide Image Placeholder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1" y="4777552"/>
            <a:ext cx="5438775" cy="39090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1259"/>
            <a:ext cx="2946400" cy="49696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31259"/>
            <a:ext cx="2946400" cy="496967"/>
          </a:xfrm>
          <a:prstGeom prst="rect">
            <a:avLst/>
          </a:prstGeom>
        </p:spPr>
        <p:txBody>
          <a:bodyPr vert="horz" lIns="91440" tIns="45720" rIns="91440" bIns="45720" rtlCol="0" anchor="b"/>
          <a:lstStyle>
            <a:lvl1pPr algn="r">
              <a:defRPr sz="1200"/>
            </a:lvl1pPr>
          </a:lstStyle>
          <a:p>
            <a:fld id="{D48F6272-FB64-48A6-969C-6EA2C0CBF406}" type="slidenum">
              <a:rPr lang="en-GB" smtClean="0"/>
              <a:t>‹#›</a:t>
            </a:fld>
            <a:endParaRPr lang="en-GB" dirty="0"/>
          </a:p>
        </p:txBody>
      </p:sp>
    </p:spTree>
    <p:extLst>
      <p:ext uri="{BB962C8B-B14F-4D97-AF65-F5344CB8AC3E}">
        <p14:creationId xmlns:p14="http://schemas.microsoft.com/office/powerpoint/2010/main" val="2832373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8F6272-FB64-48A6-969C-6EA2C0CBF406}" type="slidenum">
              <a:rPr lang="en-GB" smtClean="0"/>
              <a:t>1</a:t>
            </a:fld>
            <a:endParaRPr lang="en-GB" dirty="0"/>
          </a:p>
        </p:txBody>
      </p:sp>
    </p:spTree>
    <p:extLst>
      <p:ext uri="{BB962C8B-B14F-4D97-AF65-F5344CB8AC3E}">
        <p14:creationId xmlns:p14="http://schemas.microsoft.com/office/powerpoint/2010/main" val="1928315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8F6272-FB64-48A6-969C-6EA2C0CBF406}" type="slidenum">
              <a:rPr lang="en-GB" smtClean="0"/>
              <a:t>2</a:t>
            </a:fld>
            <a:endParaRPr lang="en-GB" dirty="0"/>
          </a:p>
        </p:txBody>
      </p:sp>
    </p:spTree>
    <p:extLst>
      <p:ext uri="{BB962C8B-B14F-4D97-AF65-F5344CB8AC3E}">
        <p14:creationId xmlns:p14="http://schemas.microsoft.com/office/powerpoint/2010/main" val="51992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GB"/>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68607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104852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39038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103682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122685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181288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67632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43521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32866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553017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25F84FB9-A476-EA44-A25D-347024D5706F}" type="datetimeFigureOut">
              <a:rPr lang="en-US" smtClean="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dirty="0"/>
          </a:p>
        </p:txBody>
      </p:sp>
    </p:spTree>
    <p:extLst>
      <p:ext uri="{BB962C8B-B14F-4D97-AF65-F5344CB8AC3E}">
        <p14:creationId xmlns:p14="http://schemas.microsoft.com/office/powerpoint/2010/main" val="25714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5F84FB9-A476-EA44-A25D-347024D5706F}" type="datetimeFigureOut">
              <a:rPr lang="en-US" smtClean="0"/>
              <a:t>9/9/2024</a:t>
            </a:fld>
            <a:endParaRPr 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A833CE4-A515-BC48-93EA-64783E8F6184}" type="slidenum">
              <a:rPr lang="en-US" smtClean="0"/>
              <a:t>‹#›</a:t>
            </a:fld>
            <a:endParaRPr lang="en-US" dirty="0"/>
          </a:p>
        </p:txBody>
      </p:sp>
    </p:spTree>
    <p:extLst>
      <p:ext uri="{BB962C8B-B14F-4D97-AF65-F5344CB8AC3E}">
        <p14:creationId xmlns:p14="http://schemas.microsoft.com/office/powerpoint/2010/main" val="2085554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hyperlink" Target="mailto:admin@jubilee.nottingham.sch.uk"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3505200" y="309118"/>
            <a:ext cx="3861641" cy="1092607"/>
          </a:xfrm>
          <a:prstGeom prst="rect">
            <a:avLst/>
          </a:prstGeom>
          <a:solidFill>
            <a:srgbClr val="002060"/>
          </a:solidFill>
          <a:ln w="28575">
            <a:solidFill>
              <a:srgbClr val="002060"/>
            </a:solidFill>
          </a:ln>
        </p:spPr>
        <p:txBody>
          <a:bodyPr wrap="square">
            <a:spAutoFit/>
          </a:bodyPr>
          <a:lstStyle/>
          <a:p>
            <a:pPr algn="r"/>
            <a:r>
              <a:rPr lang="en-US" sz="6500" b="1" dirty="0" smtClean="0">
                <a:solidFill>
                  <a:schemeClr val="bg1"/>
                </a:solidFill>
                <a:latin typeface="Bodoni MT" panose="02070603080606020203" pitchFamily="18" charset="0"/>
              </a:rPr>
              <a:t>Newsletter</a:t>
            </a:r>
            <a:endParaRPr lang="en-US" sz="6500" b="1" dirty="0">
              <a:solidFill>
                <a:schemeClr val="bg1"/>
              </a:solidFill>
              <a:latin typeface="Bodoni MT" panose="02070603080606020203" pitchFamily="18" charset="0"/>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21417"/>
          <a:stretch/>
        </p:blipFill>
        <p:spPr>
          <a:xfrm>
            <a:off x="1112990" y="588593"/>
            <a:ext cx="2247900" cy="563542"/>
          </a:xfrm>
          <a:prstGeom prst="rect">
            <a:avLst/>
          </a:prstGeom>
        </p:spPr>
      </p:pic>
      <p:sp>
        <p:nvSpPr>
          <p:cNvPr id="11" name="TextBox 10"/>
          <p:cNvSpPr txBox="1"/>
          <p:nvPr/>
        </p:nvSpPr>
        <p:spPr>
          <a:xfrm>
            <a:off x="309574" y="1278388"/>
            <a:ext cx="6510304" cy="338554"/>
          </a:xfrm>
          <a:prstGeom prst="rect">
            <a:avLst/>
          </a:prstGeom>
          <a:solidFill>
            <a:schemeClr val="accent4">
              <a:lumMod val="20000"/>
              <a:lumOff val="80000"/>
            </a:schemeClr>
          </a:solidFill>
          <a:ln w="28575">
            <a:solidFill>
              <a:srgbClr val="002060"/>
            </a:solidFill>
          </a:ln>
        </p:spPr>
        <p:txBody>
          <a:bodyPr wrap="square" rtlCol="0">
            <a:spAutoFit/>
          </a:bodyPr>
          <a:lstStyle/>
          <a:p>
            <a:pPr algn="r"/>
            <a:r>
              <a:rPr lang="en-GB" sz="1600" b="1" dirty="0" smtClean="0">
                <a:latin typeface="Book Antiqua" panose="02040602050305030304" pitchFamily="18" charset="0"/>
                <a:cs typeface="Courier New" panose="02070309020205020404" pitchFamily="49" charset="0"/>
              </a:rPr>
              <a:t>Friday 6</a:t>
            </a:r>
            <a:r>
              <a:rPr lang="en-GB" sz="1600" b="1" baseline="30000" dirty="0" smtClean="0">
                <a:latin typeface="Book Antiqua" panose="02040602050305030304" pitchFamily="18" charset="0"/>
                <a:cs typeface="Courier New" panose="02070309020205020404" pitchFamily="49" charset="0"/>
              </a:rPr>
              <a:t>th</a:t>
            </a:r>
            <a:r>
              <a:rPr lang="en-GB" sz="1600" b="1" dirty="0" smtClean="0">
                <a:latin typeface="Book Antiqua" panose="02040602050305030304" pitchFamily="18" charset="0"/>
                <a:cs typeface="Courier New" panose="02070309020205020404" pitchFamily="49" charset="0"/>
              </a:rPr>
              <a:t> September 2024</a:t>
            </a:r>
            <a:endParaRPr lang="en-GB" sz="1600" b="1" dirty="0">
              <a:latin typeface="Book Antiqua" panose="02040602050305030304" pitchFamily="18" charset="0"/>
              <a:cs typeface="Courier New" panose="02070309020205020404" pitchFamily="49" charset="0"/>
            </a:endParaRPr>
          </a:p>
        </p:txBody>
      </p:sp>
      <p:sp>
        <p:nvSpPr>
          <p:cNvPr id="4" name="Rectangle 3"/>
          <p:cNvSpPr/>
          <p:nvPr/>
        </p:nvSpPr>
        <p:spPr>
          <a:xfrm>
            <a:off x="309574" y="1254955"/>
            <a:ext cx="3480440" cy="369332"/>
          </a:xfrm>
          <a:prstGeom prst="rect">
            <a:avLst/>
          </a:prstGeom>
          <a:ln>
            <a:noFill/>
          </a:ln>
        </p:spPr>
        <p:txBody>
          <a:bodyPr wrap="none">
            <a:spAutoFit/>
          </a:bodyPr>
          <a:lstStyle/>
          <a:p>
            <a:r>
              <a:rPr lang="en-GB" b="1" dirty="0">
                <a:latin typeface="Bodoni MT" panose="02070603080606020203" pitchFamily="18" charset="0"/>
              </a:rPr>
              <a:t>https://jubilee.nottingham.sch.uk/</a:t>
            </a:r>
          </a:p>
        </p:txBody>
      </p:sp>
      <p:sp>
        <p:nvSpPr>
          <p:cNvPr id="10" name="TextBox 9"/>
          <p:cNvSpPr txBox="1"/>
          <p:nvPr/>
        </p:nvSpPr>
        <p:spPr>
          <a:xfrm>
            <a:off x="307837" y="1802204"/>
            <a:ext cx="7048989" cy="6047809"/>
          </a:xfrm>
          <a:prstGeom prst="rect">
            <a:avLst/>
          </a:prstGeom>
          <a:solidFill>
            <a:schemeClr val="bg1"/>
          </a:solidFill>
          <a:ln w="28575">
            <a:solidFill>
              <a:srgbClr val="002060"/>
            </a:solidFill>
          </a:ln>
        </p:spPr>
        <p:txBody>
          <a:bodyPr wrap="square" rtlCol="0">
            <a:spAutoFit/>
          </a:bodyPr>
          <a:lstStyle/>
          <a:p>
            <a:pPr fontAlgn="base"/>
            <a:r>
              <a:rPr lang="en-GB" sz="1200" dirty="0" smtClean="0"/>
              <a:t>Dear </a:t>
            </a:r>
            <a:r>
              <a:rPr lang="en-GB" sz="1200" dirty="0"/>
              <a:t>Parents/Carers, </a:t>
            </a:r>
          </a:p>
          <a:p>
            <a:pPr fontAlgn="base"/>
            <a:r>
              <a:rPr lang="en-GB" sz="1200" dirty="0"/>
              <a:t/>
            </a:r>
            <a:br>
              <a:rPr lang="en-GB" sz="1200" dirty="0"/>
            </a:br>
            <a:r>
              <a:rPr lang="en-GB" sz="1200" dirty="0" smtClean="0"/>
              <a:t>I would like to begin the </a:t>
            </a:r>
            <a:r>
              <a:rPr lang="en-GB" sz="1200" dirty="0"/>
              <a:t>2024-25 academic </a:t>
            </a:r>
            <a:r>
              <a:rPr lang="en-GB" sz="1200" dirty="0" smtClean="0"/>
              <a:t>year by welcoming you all to Jubilee </a:t>
            </a:r>
            <a:r>
              <a:rPr lang="en-GB" sz="1200" dirty="0"/>
              <a:t>LEAD </a:t>
            </a:r>
            <a:r>
              <a:rPr lang="en-GB" sz="1200" dirty="0" smtClean="0"/>
              <a:t>Academy. </a:t>
            </a:r>
            <a:r>
              <a:rPr lang="en-GB" sz="1200" dirty="0"/>
              <a:t>Whether you have been part of our school </a:t>
            </a:r>
            <a:r>
              <a:rPr lang="en-GB" sz="1200" dirty="0" smtClean="0"/>
              <a:t>community for a long time or whether this is your first year with us, we are looking forward to wonderful year working alongside you to support your children to thrive. </a:t>
            </a:r>
          </a:p>
          <a:p>
            <a:pPr fontAlgn="base"/>
            <a:endParaRPr lang="en-GB" sz="1200" dirty="0"/>
          </a:p>
          <a:p>
            <a:pPr fontAlgn="base"/>
            <a:r>
              <a:rPr lang="en-GB" sz="1200" dirty="0" smtClean="0"/>
              <a:t>Having visited every class already </a:t>
            </a:r>
            <a:r>
              <a:rPr lang="en-GB" sz="1200" dirty="0" smtClean="0"/>
              <a:t>last</a:t>
            </a:r>
            <a:r>
              <a:rPr lang="en-GB" sz="1200" dirty="0" smtClean="0"/>
              <a:t> </a:t>
            </a:r>
            <a:r>
              <a:rPr lang="en-GB" sz="1200" dirty="0" smtClean="0"/>
              <a:t>week, I am delighted to share with you the excellent start pupils have made throughout the school. From those in Reception to Year 6, they have settled well following the summer holidays and are quickly becoming familiar with the daily routines. Many have already begun to tell me what they have been learning about in class so I am sure they will also love to share this with you at home. As with all years, there are lots of exciting events and opportunities already planned for this year and more information about these will be share with you over the coming weeks. </a:t>
            </a:r>
          </a:p>
          <a:p>
            <a:pPr fontAlgn="base"/>
            <a:endParaRPr lang="en-GB" sz="1200" dirty="0"/>
          </a:p>
          <a:p>
            <a:pPr fontAlgn="base"/>
            <a:r>
              <a:rPr lang="en-GB" sz="1200" dirty="0"/>
              <a:t>My thanks go </a:t>
            </a:r>
            <a:r>
              <a:rPr lang="en-GB" sz="1200" dirty="0" smtClean="0"/>
              <a:t>out to </a:t>
            </a:r>
            <a:r>
              <a:rPr lang="en-GB" sz="1200" dirty="0"/>
              <a:t>you for supporting your children to look so smart as they entered our school on the first </a:t>
            </a:r>
            <a:r>
              <a:rPr lang="en-GB" sz="1200" dirty="0" smtClean="0"/>
              <a:t>day of term. If you have not done so already, please </a:t>
            </a:r>
            <a:r>
              <a:rPr lang="en-GB" sz="1200" dirty="0"/>
              <a:t>remember to put your child’s name into all of their uniform to help us get it back to them if it gets mixed up with other children’s. T</a:t>
            </a:r>
            <a:r>
              <a:rPr lang="en-GB" sz="1200" dirty="0" smtClean="0"/>
              <a:t>he </a:t>
            </a:r>
            <a:r>
              <a:rPr lang="en-GB" sz="1200" dirty="0"/>
              <a:t>school office are able to </a:t>
            </a:r>
            <a:r>
              <a:rPr lang="en-GB" sz="1200" dirty="0" smtClean="0"/>
              <a:t>support you </a:t>
            </a:r>
            <a:r>
              <a:rPr lang="en-GB" sz="1200" dirty="0"/>
              <a:t>with enquires about uniform and our website also contains helpful information for you. </a:t>
            </a:r>
            <a:endParaRPr lang="en-GB" sz="1200" dirty="0" smtClean="0"/>
          </a:p>
          <a:p>
            <a:pPr fontAlgn="base"/>
            <a:endParaRPr lang="en-GB" sz="1200" dirty="0"/>
          </a:p>
          <a:p>
            <a:pPr fontAlgn="base"/>
            <a:r>
              <a:rPr lang="en-GB" sz="1200" dirty="0"/>
              <a:t>T</a:t>
            </a:r>
            <a:r>
              <a:rPr lang="en-GB" sz="1200" dirty="0" smtClean="0"/>
              <a:t>he new start to a school year is always a good time to check that we have all the information we need for your children to make sure we can best support them. Please ensure we have all of your updated contact information and please let us know if there have been any changes such as medication or dietary requirements. Once again, the best way to share this information is to speak to members of staff in the school office.</a:t>
            </a:r>
            <a:endParaRPr lang="en-GB" sz="1200" dirty="0"/>
          </a:p>
          <a:p>
            <a:pPr fontAlgn="base"/>
            <a:endParaRPr lang="en-GB" sz="1200" dirty="0"/>
          </a:p>
          <a:p>
            <a:pPr fontAlgn="base"/>
            <a:r>
              <a:rPr lang="en-GB" sz="1200" dirty="0" smtClean="0"/>
              <a:t>I have no doubt that 2024-25 will be another year in which the pupils at Jubilee continue to show why they are so incredible and we look forward to updating on all the progress they make both academically and personally. </a:t>
            </a:r>
          </a:p>
          <a:p>
            <a:pPr fontAlgn="base"/>
            <a:endParaRPr lang="en-GB" sz="1200" dirty="0"/>
          </a:p>
          <a:p>
            <a:pPr fontAlgn="base"/>
            <a:r>
              <a:rPr lang="en-GB" sz="1200" dirty="0" smtClean="0"/>
              <a:t>Yours </a:t>
            </a:r>
            <a:r>
              <a:rPr lang="en-GB" sz="1200" dirty="0" smtClean="0"/>
              <a:t>faithfully</a:t>
            </a:r>
            <a:r>
              <a:rPr lang="en-GB" sz="1200" dirty="0" smtClean="0"/>
              <a:t>,</a:t>
            </a:r>
            <a:endParaRPr lang="en-GB" sz="1200" dirty="0" smtClean="0">
              <a:solidFill>
                <a:srgbClr val="002060"/>
              </a:solidFill>
            </a:endParaRPr>
          </a:p>
          <a:p>
            <a:endParaRPr lang="en-GB" sz="1300" dirty="0">
              <a:solidFill>
                <a:srgbClr val="002060"/>
              </a:solidFill>
            </a:endParaRPr>
          </a:p>
          <a:p>
            <a:pPr lvl="0"/>
            <a:r>
              <a:rPr lang="en-GB" sz="1300" b="1" dirty="0">
                <a:solidFill>
                  <a:srgbClr val="002060"/>
                </a:solidFill>
                <a:latin typeface="Calibri Light" panose="020F0302020204030204"/>
                <a:ea typeface="Calibri" panose="020F0502020204030204" pitchFamily="34" charset="0"/>
              </a:rPr>
              <a:t>Mr Brooks</a:t>
            </a:r>
          </a:p>
          <a:p>
            <a:pPr lvl="0"/>
            <a:r>
              <a:rPr lang="en-GB" sz="1300" dirty="0">
                <a:solidFill>
                  <a:srgbClr val="002060"/>
                </a:solidFill>
                <a:latin typeface="Calibri Light" panose="020F0302020204030204"/>
                <a:ea typeface="Calibri" panose="020F0502020204030204" pitchFamily="34" charset="0"/>
              </a:rPr>
              <a:t>Head of </a:t>
            </a:r>
            <a:r>
              <a:rPr lang="en-GB" sz="1300" dirty="0" smtClean="0">
                <a:solidFill>
                  <a:srgbClr val="002060"/>
                </a:solidFill>
                <a:latin typeface="Calibri Light" panose="020F0302020204030204"/>
                <a:ea typeface="Calibri" panose="020F0502020204030204" pitchFamily="34" charset="0"/>
              </a:rPr>
              <a:t>School</a:t>
            </a:r>
            <a:endParaRPr lang="en-GB" sz="1300" u="sng" dirty="0">
              <a:solidFill>
                <a:srgbClr val="002060"/>
              </a:solidFill>
              <a:latin typeface="Calibri Light" panose="020F0302020204030204"/>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0486" y="358679"/>
            <a:ext cx="790349" cy="790349"/>
          </a:xfrm>
          <a:prstGeom prst="rect">
            <a:avLst/>
          </a:prstGeom>
        </p:spPr>
      </p:pic>
      <p:pic>
        <p:nvPicPr>
          <p:cNvPr id="6" name="Picture 5"/>
          <p:cNvPicPr>
            <a:picLocks noChangeAspect="1"/>
          </p:cNvPicPr>
          <p:nvPr/>
        </p:nvPicPr>
        <p:blipFill rotWithShape="1">
          <a:blip r:embed="rId5">
            <a:extLst>
              <a:ext uri="{28A0092B-C50C-407E-A947-70E740481C1C}">
                <a14:useLocalDpi xmlns:a14="http://schemas.microsoft.com/office/drawing/2010/main" val="0"/>
              </a:ext>
            </a:extLst>
          </a:blip>
          <a:srcRect t="11637" b="13034"/>
          <a:stretch/>
        </p:blipFill>
        <p:spPr>
          <a:xfrm>
            <a:off x="4602201" y="6878777"/>
            <a:ext cx="2811964" cy="1305423"/>
          </a:xfrm>
          <a:prstGeom prst="rect">
            <a:avLst/>
          </a:prstGeom>
        </p:spPr>
      </p:pic>
      <p:pic>
        <p:nvPicPr>
          <p:cNvPr id="12" name="Picture 11"/>
          <p:cNvPicPr/>
          <p:nvPr/>
        </p:nvPicPr>
        <p:blipFill rotWithShape="1">
          <a:blip r:embed="rId6"/>
          <a:srcRect t="7349"/>
          <a:stretch/>
        </p:blipFill>
        <p:spPr>
          <a:xfrm>
            <a:off x="845519" y="9849700"/>
            <a:ext cx="5888990" cy="818966"/>
          </a:xfrm>
          <a:prstGeom prst="rect">
            <a:avLst/>
          </a:prstGeom>
        </p:spPr>
      </p:pic>
      <p:sp>
        <p:nvSpPr>
          <p:cNvPr id="13" name="Rectangle 12"/>
          <p:cNvSpPr/>
          <p:nvPr/>
        </p:nvSpPr>
        <p:spPr>
          <a:xfrm>
            <a:off x="1336185" y="8318332"/>
            <a:ext cx="6020641" cy="1477328"/>
          </a:xfrm>
          <a:prstGeom prst="rect">
            <a:avLst/>
          </a:prstGeom>
          <a:solidFill>
            <a:srgbClr val="FFFF00"/>
          </a:solidFill>
          <a:ln w="28575">
            <a:solidFill>
              <a:srgbClr val="002060"/>
            </a:solidFill>
          </a:ln>
        </p:spPr>
        <p:txBody>
          <a:bodyPr wrap="square">
            <a:spAutoFit/>
          </a:bodyPr>
          <a:lstStyle/>
          <a:p>
            <a:pPr lvl="0" fontAlgn="base">
              <a:defRPr/>
            </a:pPr>
            <a:r>
              <a:rPr lang="en-GB" b="1" dirty="0"/>
              <a:t>Highway Code says. Rule number 243 states "do not stop or park" in front of an entrance to a </a:t>
            </a:r>
            <a:r>
              <a:rPr lang="en-GB" b="1" dirty="0" smtClean="0"/>
              <a:t>property (on zig-zag lines). </a:t>
            </a:r>
          </a:p>
          <a:p>
            <a:pPr lvl="0" fontAlgn="base">
              <a:defRPr/>
            </a:pPr>
            <a:r>
              <a:rPr lang="en-GB" dirty="0" smtClean="0"/>
              <a:t>Please be advised that due to the volume of vehicle users not observing the road restrictions, we have requested that PCSO arrange spot checks on the road in the very near future.</a:t>
            </a:r>
            <a:endParaRPr lang="en-GB" b="1" dirty="0" smtClean="0">
              <a:solidFill>
                <a:srgbClr val="002060"/>
              </a:solidFill>
            </a:endParaRPr>
          </a:p>
        </p:txBody>
      </p:sp>
      <p:pic>
        <p:nvPicPr>
          <p:cNvPr id="14" name="Picture 13"/>
          <p:cNvPicPr>
            <a:picLocks noChangeAspect="1"/>
          </p:cNvPicPr>
          <p:nvPr/>
        </p:nvPicPr>
        <p:blipFill rotWithShape="1">
          <a:blip r:embed="rId7">
            <a:extLst>
              <a:ext uri="{28A0092B-C50C-407E-A947-70E740481C1C}">
                <a14:useLocalDpi xmlns:a14="http://schemas.microsoft.com/office/drawing/2010/main" val="0"/>
              </a:ext>
            </a:extLst>
          </a:blip>
          <a:srcRect l="29043" t="12239" r="29225" b="18073"/>
          <a:stretch/>
        </p:blipFill>
        <p:spPr>
          <a:xfrm>
            <a:off x="378285" y="8318332"/>
            <a:ext cx="753739" cy="1477328"/>
          </a:xfrm>
          <a:prstGeom prst="rect">
            <a:avLst/>
          </a:prstGeom>
        </p:spPr>
      </p:pic>
      <p:sp>
        <p:nvSpPr>
          <p:cNvPr id="7" name="TextBox 6"/>
          <p:cNvSpPr txBox="1"/>
          <p:nvPr/>
        </p:nvSpPr>
        <p:spPr>
          <a:xfrm>
            <a:off x="307837" y="7784090"/>
            <a:ext cx="2658420" cy="400110"/>
          </a:xfrm>
          <a:prstGeom prst="rect">
            <a:avLst/>
          </a:prstGeom>
          <a:solidFill>
            <a:srgbClr val="002060"/>
          </a:solidFill>
        </p:spPr>
        <p:txBody>
          <a:bodyPr wrap="none" rtlCol="0">
            <a:spAutoFit/>
          </a:bodyPr>
          <a:lstStyle/>
          <a:p>
            <a:r>
              <a:rPr lang="en-GB" sz="2000" b="1" dirty="0" smtClean="0">
                <a:solidFill>
                  <a:schemeClr val="bg1"/>
                </a:solidFill>
              </a:rPr>
              <a:t>Important </a:t>
            </a:r>
            <a:r>
              <a:rPr lang="en-GB" sz="2000" b="1" dirty="0">
                <a:solidFill>
                  <a:schemeClr val="bg1"/>
                </a:solidFill>
              </a:rPr>
              <a:t>i</a:t>
            </a:r>
            <a:r>
              <a:rPr lang="en-GB" sz="2000" b="1" dirty="0" smtClean="0">
                <a:solidFill>
                  <a:schemeClr val="bg1"/>
                </a:solidFill>
              </a:rPr>
              <a:t>nformation:</a:t>
            </a:r>
            <a:endParaRPr lang="en-GB" sz="2000" b="1" dirty="0">
              <a:solidFill>
                <a:schemeClr val="bg1"/>
              </a:solidFill>
            </a:endParaRPr>
          </a:p>
        </p:txBody>
      </p:sp>
    </p:spTree>
    <p:extLst>
      <p:ext uri="{BB962C8B-B14F-4D97-AF65-F5344CB8AC3E}">
        <p14:creationId xmlns:p14="http://schemas.microsoft.com/office/powerpoint/2010/main" val="368972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3505200" y="309118"/>
            <a:ext cx="3861641" cy="1092607"/>
          </a:xfrm>
          <a:prstGeom prst="rect">
            <a:avLst/>
          </a:prstGeom>
          <a:solidFill>
            <a:srgbClr val="002060"/>
          </a:solidFill>
          <a:ln w="28575">
            <a:solidFill>
              <a:srgbClr val="002060"/>
            </a:solidFill>
          </a:ln>
        </p:spPr>
        <p:txBody>
          <a:bodyPr wrap="square">
            <a:spAutoFit/>
          </a:bodyPr>
          <a:lstStyle/>
          <a:p>
            <a:pPr algn="r"/>
            <a:r>
              <a:rPr lang="en-US" sz="6500" b="1" dirty="0" smtClean="0">
                <a:solidFill>
                  <a:schemeClr val="bg1"/>
                </a:solidFill>
                <a:latin typeface="Bodoni MT" panose="02070603080606020203" pitchFamily="18" charset="0"/>
              </a:rPr>
              <a:t>Newsletter</a:t>
            </a:r>
            <a:endParaRPr lang="en-US" sz="6500" b="1" dirty="0">
              <a:solidFill>
                <a:schemeClr val="bg1"/>
              </a:solidFill>
              <a:latin typeface="Bodoni MT" panose="02070603080606020203" pitchFamily="18" charset="0"/>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21417"/>
          <a:stretch/>
        </p:blipFill>
        <p:spPr>
          <a:xfrm>
            <a:off x="1112990" y="588593"/>
            <a:ext cx="2247900" cy="563542"/>
          </a:xfrm>
          <a:prstGeom prst="rect">
            <a:avLst/>
          </a:prstGeom>
        </p:spPr>
      </p:pic>
      <p:sp>
        <p:nvSpPr>
          <p:cNvPr id="11" name="TextBox 10"/>
          <p:cNvSpPr txBox="1"/>
          <p:nvPr/>
        </p:nvSpPr>
        <p:spPr>
          <a:xfrm>
            <a:off x="309574" y="1278388"/>
            <a:ext cx="6510304" cy="338554"/>
          </a:xfrm>
          <a:prstGeom prst="rect">
            <a:avLst/>
          </a:prstGeom>
          <a:solidFill>
            <a:schemeClr val="accent4">
              <a:lumMod val="20000"/>
              <a:lumOff val="80000"/>
            </a:schemeClr>
          </a:solidFill>
          <a:ln w="28575">
            <a:solidFill>
              <a:srgbClr val="002060"/>
            </a:solidFill>
          </a:ln>
        </p:spPr>
        <p:txBody>
          <a:bodyPr wrap="square" rtlCol="0">
            <a:spAutoFit/>
          </a:bodyPr>
          <a:lstStyle/>
          <a:p>
            <a:pPr algn="r"/>
            <a:r>
              <a:rPr lang="en-GB" sz="1600" b="1" dirty="0" smtClean="0">
                <a:latin typeface="Book Antiqua" panose="02040602050305030304" pitchFamily="18" charset="0"/>
                <a:cs typeface="Courier New" panose="02070309020205020404" pitchFamily="49" charset="0"/>
              </a:rPr>
              <a:t>Monday 9</a:t>
            </a:r>
            <a:r>
              <a:rPr lang="en-GB" sz="1600" b="1" baseline="30000" dirty="0" smtClean="0">
                <a:latin typeface="Book Antiqua" panose="02040602050305030304" pitchFamily="18" charset="0"/>
                <a:cs typeface="Courier New" panose="02070309020205020404" pitchFamily="49" charset="0"/>
              </a:rPr>
              <a:t>th</a:t>
            </a:r>
            <a:r>
              <a:rPr lang="en-GB" sz="1600" b="1" dirty="0" smtClean="0">
                <a:latin typeface="Book Antiqua" panose="02040602050305030304" pitchFamily="18" charset="0"/>
                <a:cs typeface="Courier New" panose="02070309020205020404" pitchFamily="49" charset="0"/>
              </a:rPr>
              <a:t> September 2024</a:t>
            </a:r>
            <a:endParaRPr lang="en-GB" sz="1600" b="1" dirty="0">
              <a:latin typeface="Book Antiqua" panose="02040602050305030304" pitchFamily="18" charset="0"/>
              <a:cs typeface="Courier New" panose="02070309020205020404" pitchFamily="49" charset="0"/>
            </a:endParaRPr>
          </a:p>
        </p:txBody>
      </p:sp>
      <p:sp>
        <p:nvSpPr>
          <p:cNvPr id="4" name="Rectangle 3"/>
          <p:cNvSpPr/>
          <p:nvPr/>
        </p:nvSpPr>
        <p:spPr>
          <a:xfrm>
            <a:off x="309574" y="1254955"/>
            <a:ext cx="3480440" cy="369332"/>
          </a:xfrm>
          <a:prstGeom prst="rect">
            <a:avLst/>
          </a:prstGeom>
          <a:ln>
            <a:noFill/>
          </a:ln>
        </p:spPr>
        <p:txBody>
          <a:bodyPr wrap="none">
            <a:spAutoFit/>
          </a:bodyPr>
          <a:lstStyle/>
          <a:p>
            <a:r>
              <a:rPr lang="en-GB" b="1" dirty="0">
                <a:latin typeface="Bodoni MT" panose="02070603080606020203" pitchFamily="18" charset="0"/>
              </a:rPr>
              <a:t>https://jubilee.nottingham.sch.uk/</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0486" y="358679"/>
            <a:ext cx="790349" cy="790349"/>
          </a:xfrm>
          <a:prstGeom prst="rect">
            <a:avLst/>
          </a:prstGeom>
        </p:spPr>
      </p:pic>
      <p:sp>
        <p:nvSpPr>
          <p:cNvPr id="18" name="TextBox 17"/>
          <p:cNvSpPr txBox="1"/>
          <p:nvPr/>
        </p:nvSpPr>
        <p:spPr>
          <a:xfrm>
            <a:off x="307837" y="1744128"/>
            <a:ext cx="7048989" cy="646331"/>
          </a:xfrm>
          <a:prstGeom prst="rect">
            <a:avLst/>
          </a:prstGeom>
          <a:solidFill>
            <a:srgbClr val="002060"/>
          </a:solidFill>
          <a:ln w="28575">
            <a:solidFill>
              <a:srgbClr val="002060"/>
            </a:solidFill>
          </a:ln>
        </p:spPr>
        <p:txBody>
          <a:bodyPr wrap="square" rtlCol="0">
            <a:spAutoFit/>
          </a:bodyPr>
          <a:lstStyle/>
          <a:p>
            <a:r>
              <a:rPr lang="en-GB" sz="3600" b="1" dirty="0" smtClean="0">
                <a:solidFill>
                  <a:schemeClr val="bg1"/>
                </a:solidFill>
                <a:cs typeface="Courier New" panose="02070309020205020404" pitchFamily="49" charset="0"/>
              </a:rPr>
              <a:t>Autumn Term </a:t>
            </a:r>
            <a:r>
              <a:rPr lang="en-GB" sz="3600" b="1" dirty="0" smtClean="0">
                <a:solidFill>
                  <a:schemeClr val="bg1"/>
                </a:solidFill>
                <a:cs typeface="Courier New" panose="02070309020205020404" pitchFamily="49" charset="0"/>
              </a:rPr>
              <a:t>2024</a:t>
            </a:r>
            <a:endParaRPr lang="en-GB" sz="3600" b="1" dirty="0">
              <a:solidFill>
                <a:schemeClr val="bg1"/>
              </a:solidFill>
              <a:cs typeface="Courier New" panose="02070309020205020404" pitchFamily="49" charset="0"/>
            </a:endParaRPr>
          </a:p>
        </p:txBody>
      </p:sp>
      <p:sp>
        <p:nvSpPr>
          <p:cNvPr id="38" name="TextBox 37"/>
          <p:cNvSpPr txBox="1"/>
          <p:nvPr/>
        </p:nvSpPr>
        <p:spPr>
          <a:xfrm>
            <a:off x="301760" y="2510300"/>
            <a:ext cx="7048989" cy="2139047"/>
          </a:xfrm>
          <a:prstGeom prst="rect">
            <a:avLst/>
          </a:prstGeom>
          <a:solidFill>
            <a:schemeClr val="accent4">
              <a:lumMod val="20000"/>
              <a:lumOff val="80000"/>
            </a:schemeClr>
          </a:solidFill>
          <a:ln w="28575">
            <a:solidFill>
              <a:srgbClr val="002060"/>
            </a:solidFill>
          </a:ln>
        </p:spPr>
        <p:txBody>
          <a:bodyPr wrap="square" rtlCol="0">
            <a:spAutoFit/>
          </a:bodyPr>
          <a:lstStyle/>
          <a:p>
            <a:r>
              <a:rPr lang="en-GB" sz="1600" b="1" u="sng" dirty="0" smtClean="0">
                <a:cs typeface="Courier New" panose="02070309020205020404" pitchFamily="49" charset="0"/>
              </a:rPr>
              <a:t>Tuesday </a:t>
            </a:r>
            <a:r>
              <a:rPr lang="en-GB" sz="1600" b="1" u="sng" dirty="0">
                <a:cs typeface="Courier New" panose="02070309020205020404" pitchFamily="49" charset="0"/>
              </a:rPr>
              <a:t>8</a:t>
            </a:r>
            <a:r>
              <a:rPr lang="en-GB" sz="1600" b="1" u="sng" baseline="30000" dirty="0" smtClean="0">
                <a:cs typeface="Courier New" panose="02070309020205020404" pitchFamily="49" charset="0"/>
              </a:rPr>
              <a:t>th</a:t>
            </a:r>
            <a:r>
              <a:rPr lang="en-GB" sz="1600" b="1" u="sng" dirty="0" smtClean="0">
                <a:cs typeface="Courier New" panose="02070309020205020404" pitchFamily="49" charset="0"/>
              </a:rPr>
              <a:t> </a:t>
            </a:r>
            <a:r>
              <a:rPr lang="en-GB" sz="1600" b="1" u="sng" dirty="0" smtClean="0">
                <a:cs typeface="Courier New" panose="02070309020205020404" pitchFamily="49" charset="0"/>
              </a:rPr>
              <a:t>October: Individual Photograph Day</a:t>
            </a:r>
          </a:p>
          <a:p>
            <a:endParaRPr lang="en-GB" sz="800" b="1" dirty="0" smtClean="0">
              <a:cs typeface="Courier New" panose="02070309020205020404" pitchFamily="49" charset="0"/>
            </a:endParaRPr>
          </a:p>
          <a:p>
            <a:r>
              <a:rPr lang="en-GB" sz="1200" b="1" dirty="0">
                <a:cs typeface="Courier New" panose="02070309020205020404" pitchFamily="49" charset="0"/>
              </a:rPr>
              <a:t>Our school photographer, Miro, will be in school on the morning of Tuesday </a:t>
            </a:r>
            <a:r>
              <a:rPr lang="en-GB" sz="1200" b="1" dirty="0">
                <a:cs typeface="Courier New" panose="02070309020205020404" pitchFamily="49" charset="0"/>
              </a:rPr>
              <a:t>8</a:t>
            </a:r>
            <a:r>
              <a:rPr lang="en-GB" sz="1200" b="1" dirty="0" smtClean="0">
                <a:cs typeface="Courier New" panose="02070309020205020404" pitchFamily="49" charset="0"/>
              </a:rPr>
              <a:t>th </a:t>
            </a:r>
            <a:r>
              <a:rPr lang="en-GB" sz="1200" b="1" dirty="0">
                <a:cs typeface="Courier New" panose="02070309020205020404" pitchFamily="49" charset="0"/>
              </a:rPr>
              <a:t>October </a:t>
            </a:r>
            <a:r>
              <a:rPr lang="en-GB" sz="1200" b="1" dirty="0" smtClean="0">
                <a:cs typeface="Courier New" panose="02070309020205020404" pitchFamily="49" charset="0"/>
              </a:rPr>
              <a:t>2024.</a:t>
            </a:r>
            <a:endParaRPr lang="en-GB" sz="1200" b="1" dirty="0">
              <a:cs typeface="Courier New" panose="02070309020205020404" pitchFamily="49" charset="0"/>
            </a:endParaRPr>
          </a:p>
          <a:p>
            <a:r>
              <a:rPr lang="en-GB" sz="800" b="1" dirty="0">
                <a:cs typeface="Courier New" panose="02070309020205020404" pitchFamily="49" charset="0"/>
              </a:rPr>
              <a:t> </a:t>
            </a:r>
            <a:endParaRPr lang="en-GB" sz="800" dirty="0">
              <a:cs typeface="Courier New" panose="02070309020205020404" pitchFamily="49" charset="0"/>
            </a:endParaRPr>
          </a:p>
          <a:p>
            <a:r>
              <a:rPr lang="en-GB" sz="1200" dirty="0">
                <a:cs typeface="Courier New" panose="02070309020205020404" pitchFamily="49" charset="0"/>
              </a:rPr>
              <a:t>Miro will be taking individual photographs. </a:t>
            </a:r>
          </a:p>
          <a:p>
            <a:endParaRPr lang="en-GB" sz="800" dirty="0">
              <a:cs typeface="Courier New" panose="02070309020205020404" pitchFamily="49" charset="0"/>
            </a:endParaRPr>
          </a:p>
          <a:p>
            <a:r>
              <a:rPr lang="en-GB" sz="1200" b="1" dirty="0">
                <a:cs typeface="Courier New" panose="02070309020205020404" pitchFamily="49" charset="0"/>
              </a:rPr>
              <a:t>Siblings wishing to be photographed together or </a:t>
            </a:r>
            <a:r>
              <a:rPr lang="en-GB" sz="1200" b="1" dirty="0" smtClean="0">
                <a:cs typeface="Courier New" panose="02070309020205020404" pitchFamily="49" charset="0"/>
              </a:rPr>
              <a:t>Family Group photographs </a:t>
            </a:r>
            <a:r>
              <a:rPr lang="en-GB" sz="1200" b="1" dirty="0">
                <a:cs typeface="Courier New" panose="02070309020205020404" pitchFamily="49" charset="0"/>
              </a:rPr>
              <a:t>will need to be in school between 8am - 8:25am. </a:t>
            </a:r>
            <a:r>
              <a:rPr lang="en-GB" sz="1200" b="1" dirty="0" smtClean="0">
                <a:cs typeface="Courier New" panose="02070309020205020404" pitchFamily="49" charset="0"/>
              </a:rPr>
              <a:t>(We do not have the capacity to locate individual siblings during the school day)</a:t>
            </a:r>
            <a:endParaRPr lang="en-GB" sz="1200" b="1" dirty="0">
              <a:cs typeface="Courier New" panose="02070309020205020404" pitchFamily="49" charset="0"/>
            </a:endParaRPr>
          </a:p>
          <a:p>
            <a:r>
              <a:rPr lang="en-GB" sz="800" dirty="0">
                <a:cs typeface="Courier New" panose="02070309020205020404" pitchFamily="49" charset="0"/>
              </a:rPr>
              <a:t> </a:t>
            </a:r>
          </a:p>
          <a:p>
            <a:r>
              <a:rPr lang="en-GB" sz="1200" dirty="0">
                <a:cs typeface="Courier New" panose="02070309020205020404" pitchFamily="49" charset="0"/>
              </a:rPr>
              <a:t>Please </a:t>
            </a:r>
            <a:r>
              <a:rPr lang="en-GB" sz="1200" dirty="0" smtClean="0">
                <a:cs typeface="Courier New" panose="02070309020205020404" pitchFamily="49" charset="0"/>
              </a:rPr>
              <a:t>ensure </a:t>
            </a:r>
            <a:r>
              <a:rPr lang="en-GB" sz="1200" dirty="0">
                <a:cs typeface="Courier New" panose="02070309020205020404" pitchFamily="49" charset="0"/>
              </a:rPr>
              <a:t>that your child comes to school in fresh full school uniform and brings a lovely big smile.</a:t>
            </a:r>
          </a:p>
          <a:p>
            <a:r>
              <a:rPr lang="en-GB" sz="800" dirty="0">
                <a:cs typeface="Courier New" panose="02070309020205020404" pitchFamily="49" charset="0"/>
              </a:rPr>
              <a:t> </a:t>
            </a:r>
          </a:p>
          <a:p>
            <a:r>
              <a:rPr lang="en-GB" sz="1200" dirty="0">
                <a:cs typeface="Courier New" panose="02070309020205020404" pitchFamily="49" charset="0"/>
              </a:rPr>
              <a:t>We hope you will be delighted with the result, there is no obligation to purchase the </a:t>
            </a:r>
            <a:r>
              <a:rPr lang="en-GB" sz="1200" dirty="0" smtClean="0">
                <a:cs typeface="Courier New" panose="02070309020205020404" pitchFamily="49" charset="0"/>
              </a:rPr>
              <a:t>photographs</a:t>
            </a:r>
          </a:p>
          <a:p>
            <a:endParaRPr lang="en-GB" sz="500" dirty="0" smtClean="0">
              <a:cs typeface="Courier New" panose="02070309020205020404" pitchFamily="49" charset="0"/>
            </a:endParaRPr>
          </a:p>
        </p:txBody>
      </p:sp>
      <p:sp>
        <p:nvSpPr>
          <p:cNvPr id="40" name="TextBox 39"/>
          <p:cNvSpPr txBox="1"/>
          <p:nvPr/>
        </p:nvSpPr>
        <p:spPr>
          <a:xfrm>
            <a:off x="301760" y="4832378"/>
            <a:ext cx="7044557" cy="2554545"/>
          </a:xfrm>
          <a:prstGeom prst="rect">
            <a:avLst/>
          </a:prstGeom>
          <a:solidFill>
            <a:schemeClr val="accent1">
              <a:lumMod val="20000"/>
              <a:lumOff val="80000"/>
            </a:schemeClr>
          </a:solidFill>
          <a:ln w="28575">
            <a:solidFill>
              <a:srgbClr val="002060"/>
            </a:solidFill>
          </a:ln>
        </p:spPr>
        <p:txBody>
          <a:bodyPr wrap="square" rtlCol="0">
            <a:spAutoFit/>
          </a:bodyPr>
          <a:lstStyle/>
          <a:p>
            <a:r>
              <a:rPr lang="en-GB" sz="1600" b="1" u="sng" dirty="0" smtClean="0">
                <a:cs typeface="Courier New" panose="02070309020205020404" pitchFamily="49" charset="0"/>
              </a:rPr>
              <a:t>Dates for your diaries</a:t>
            </a:r>
          </a:p>
          <a:p>
            <a:endParaRPr lang="en-GB" sz="1600" b="1" u="sng" dirty="0">
              <a:cs typeface="Courier New" panose="02070309020205020404" pitchFamily="49" charset="0"/>
            </a:endParaRPr>
          </a:p>
          <a:p>
            <a:pPr marL="285750" indent="-285750">
              <a:buFont typeface="Arial" panose="020B0604020202020204" pitchFamily="34" charset="0"/>
              <a:buChar char="•"/>
            </a:pPr>
            <a:r>
              <a:rPr lang="en-GB" sz="1600" dirty="0" smtClean="0">
                <a:cs typeface="Courier New" panose="02070309020205020404" pitchFamily="49" charset="0"/>
              </a:rPr>
              <a:t>Tuesday 24</a:t>
            </a:r>
            <a:r>
              <a:rPr lang="en-GB" sz="1600" baseline="30000" dirty="0" smtClean="0">
                <a:cs typeface="Courier New" panose="02070309020205020404" pitchFamily="49" charset="0"/>
              </a:rPr>
              <a:t>th</a:t>
            </a:r>
            <a:r>
              <a:rPr lang="en-GB" sz="1600" dirty="0" smtClean="0">
                <a:cs typeface="Courier New" panose="02070309020205020404" pitchFamily="49" charset="0"/>
              </a:rPr>
              <a:t> September – Ash Class visit to Creswell Crags</a:t>
            </a:r>
          </a:p>
          <a:p>
            <a:pPr marL="285750" indent="-285750">
              <a:buFont typeface="Arial" panose="020B0604020202020204" pitchFamily="34" charset="0"/>
              <a:buChar char="•"/>
            </a:pPr>
            <a:r>
              <a:rPr lang="en-GB" sz="1600" dirty="0" smtClean="0">
                <a:cs typeface="Courier New" panose="02070309020205020404" pitchFamily="49" charset="0"/>
              </a:rPr>
              <a:t>Wednesday 25</a:t>
            </a:r>
            <a:r>
              <a:rPr lang="en-GB" sz="1600" baseline="30000" dirty="0" smtClean="0">
                <a:cs typeface="Courier New" panose="02070309020205020404" pitchFamily="49" charset="0"/>
              </a:rPr>
              <a:t>th</a:t>
            </a:r>
            <a:r>
              <a:rPr lang="en-GB" sz="1600" dirty="0" smtClean="0">
                <a:cs typeface="Courier New" panose="02070309020205020404" pitchFamily="49" charset="0"/>
              </a:rPr>
              <a:t> September – Beech class visit to Creswell Crags</a:t>
            </a:r>
          </a:p>
          <a:p>
            <a:pPr marL="285750" indent="-285750">
              <a:buFont typeface="Arial" panose="020B0604020202020204" pitchFamily="34" charset="0"/>
              <a:buChar char="•"/>
            </a:pPr>
            <a:r>
              <a:rPr lang="en-GB" sz="1600" dirty="0" smtClean="0">
                <a:cs typeface="Courier New" panose="02070309020205020404" pitchFamily="49" charset="0"/>
              </a:rPr>
              <a:t>Tuesday 1</a:t>
            </a:r>
            <a:r>
              <a:rPr lang="en-GB" sz="1600" baseline="30000" dirty="0" smtClean="0">
                <a:cs typeface="Courier New" panose="02070309020205020404" pitchFamily="49" charset="0"/>
              </a:rPr>
              <a:t>st</a:t>
            </a:r>
            <a:r>
              <a:rPr lang="en-GB" sz="1600" dirty="0" smtClean="0">
                <a:cs typeface="Courier New" panose="02070309020205020404" pitchFamily="49" charset="0"/>
              </a:rPr>
              <a:t> October – Y2 visit to Warwick Castle</a:t>
            </a:r>
          </a:p>
          <a:p>
            <a:pPr marL="285750" indent="-285750">
              <a:buFont typeface="Arial" panose="020B0604020202020204" pitchFamily="34" charset="0"/>
              <a:buChar char="•"/>
            </a:pPr>
            <a:r>
              <a:rPr lang="en-GB" sz="1600" dirty="0" smtClean="0">
                <a:cs typeface="Courier New" panose="02070309020205020404" pitchFamily="49" charset="0"/>
              </a:rPr>
              <a:t>Tuesday 8</a:t>
            </a:r>
            <a:r>
              <a:rPr lang="en-GB" sz="1600" baseline="30000" dirty="0" smtClean="0">
                <a:cs typeface="Courier New" panose="02070309020205020404" pitchFamily="49" charset="0"/>
              </a:rPr>
              <a:t>th</a:t>
            </a:r>
            <a:r>
              <a:rPr lang="en-GB" sz="1600" dirty="0" smtClean="0">
                <a:cs typeface="Courier New" panose="02070309020205020404" pitchFamily="49" charset="0"/>
              </a:rPr>
              <a:t> October – Individual pupil photos</a:t>
            </a:r>
          </a:p>
          <a:p>
            <a:pPr marL="285750" indent="-285750">
              <a:buFont typeface="Arial" panose="020B0604020202020204" pitchFamily="34" charset="0"/>
              <a:buChar char="•"/>
            </a:pPr>
            <a:r>
              <a:rPr lang="en-GB" sz="1600" dirty="0" smtClean="0">
                <a:cs typeface="Courier New" panose="02070309020205020404" pitchFamily="49" charset="0"/>
              </a:rPr>
              <a:t>Tuesday 8</a:t>
            </a:r>
            <a:r>
              <a:rPr lang="en-GB" sz="1600" baseline="30000" dirty="0" smtClean="0">
                <a:cs typeface="Courier New" panose="02070309020205020404" pitchFamily="49" charset="0"/>
              </a:rPr>
              <a:t>th</a:t>
            </a:r>
            <a:r>
              <a:rPr lang="en-GB" sz="1600" dirty="0" smtClean="0">
                <a:cs typeface="Courier New" panose="02070309020205020404" pitchFamily="49" charset="0"/>
              </a:rPr>
              <a:t> October – Flu immunisation</a:t>
            </a:r>
          </a:p>
          <a:p>
            <a:pPr marL="285750" indent="-285750">
              <a:buFont typeface="Arial" panose="020B0604020202020204" pitchFamily="34" charset="0"/>
              <a:buChar char="•"/>
            </a:pPr>
            <a:r>
              <a:rPr lang="en-GB" sz="1600" dirty="0" smtClean="0">
                <a:cs typeface="Courier New" panose="02070309020205020404" pitchFamily="49" charset="0"/>
              </a:rPr>
              <a:t>Wednesday 2</a:t>
            </a:r>
            <a:r>
              <a:rPr lang="en-GB" sz="1600" baseline="30000" dirty="0" smtClean="0">
                <a:cs typeface="Courier New" panose="02070309020205020404" pitchFamily="49" charset="0"/>
              </a:rPr>
              <a:t>nd</a:t>
            </a:r>
            <a:r>
              <a:rPr lang="en-GB" sz="1600" dirty="0" smtClean="0">
                <a:cs typeface="Courier New" panose="02070309020205020404" pitchFamily="49" charset="0"/>
              </a:rPr>
              <a:t> October – Parents evening</a:t>
            </a:r>
          </a:p>
          <a:p>
            <a:pPr marL="285750" indent="-285750">
              <a:buFont typeface="Arial" panose="020B0604020202020204" pitchFamily="34" charset="0"/>
              <a:buChar char="•"/>
            </a:pPr>
            <a:r>
              <a:rPr lang="en-GB" sz="1600" dirty="0" smtClean="0">
                <a:cs typeface="Courier New" panose="02070309020205020404" pitchFamily="49" charset="0"/>
              </a:rPr>
              <a:t>Monday 21</a:t>
            </a:r>
            <a:r>
              <a:rPr lang="en-GB" sz="1600" baseline="30000" dirty="0" smtClean="0">
                <a:cs typeface="Courier New" panose="02070309020205020404" pitchFamily="49" charset="0"/>
              </a:rPr>
              <a:t>st</a:t>
            </a:r>
            <a:r>
              <a:rPr lang="en-GB" sz="1600" dirty="0" smtClean="0">
                <a:cs typeface="Courier New" panose="02070309020205020404" pitchFamily="49" charset="0"/>
              </a:rPr>
              <a:t> October – 1</a:t>
            </a:r>
            <a:r>
              <a:rPr lang="en-GB" sz="1600" baseline="30000" dirty="0" smtClean="0">
                <a:cs typeface="Courier New" panose="02070309020205020404" pitchFamily="49" charset="0"/>
              </a:rPr>
              <a:t>st</a:t>
            </a:r>
            <a:r>
              <a:rPr lang="en-GB" sz="1600" dirty="0" smtClean="0">
                <a:cs typeface="Courier New" panose="02070309020205020404" pitchFamily="49" charset="0"/>
              </a:rPr>
              <a:t> November – 2 week autumn half term</a:t>
            </a:r>
          </a:p>
          <a:p>
            <a:pPr marL="285750" indent="-285750">
              <a:buFont typeface="Arial" panose="020B0604020202020204" pitchFamily="34" charset="0"/>
              <a:buChar char="•"/>
            </a:pPr>
            <a:r>
              <a:rPr lang="en-GB" sz="1600" dirty="0" smtClean="0">
                <a:cs typeface="Courier New" panose="02070309020205020404" pitchFamily="49" charset="0"/>
              </a:rPr>
              <a:t>Monday 4</a:t>
            </a:r>
            <a:r>
              <a:rPr lang="en-GB" sz="1600" baseline="30000" dirty="0" smtClean="0">
                <a:cs typeface="Courier New" panose="02070309020205020404" pitchFamily="49" charset="0"/>
              </a:rPr>
              <a:t>th</a:t>
            </a:r>
            <a:r>
              <a:rPr lang="en-GB" sz="1600" dirty="0" smtClean="0">
                <a:cs typeface="Courier New" panose="02070309020205020404" pitchFamily="49" charset="0"/>
              </a:rPr>
              <a:t> November – All children return to school</a:t>
            </a:r>
            <a:endParaRPr lang="en-GB" sz="1200" b="1" dirty="0">
              <a:solidFill>
                <a:srgbClr val="99293E"/>
              </a:solidFill>
              <a:cs typeface="Courier New" panose="02070309020205020404" pitchFamily="49" charset="0"/>
            </a:endParaRPr>
          </a:p>
        </p:txBody>
      </p:sp>
      <p:sp>
        <p:nvSpPr>
          <p:cNvPr id="45" name="TextBox 44"/>
          <p:cNvSpPr txBox="1"/>
          <p:nvPr/>
        </p:nvSpPr>
        <p:spPr>
          <a:xfrm>
            <a:off x="303404" y="9213290"/>
            <a:ext cx="7048989" cy="1261884"/>
          </a:xfrm>
          <a:prstGeom prst="rect">
            <a:avLst/>
          </a:prstGeom>
          <a:solidFill>
            <a:schemeClr val="accent4">
              <a:lumMod val="20000"/>
              <a:lumOff val="80000"/>
            </a:schemeClr>
          </a:solidFill>
          <a:ln w="28575">
            <a:solidFill>
              <a:srgbClr val="002060"/>
            </a:solidFill>
          </a:ln>
        </p:spPr>
        <p:txBody>
          <a:bodyPr wrap="square" rtlCol="0">
            <a:spAutoFit/>
          </a:bodyPr>
          <a:lstStyle/>
          <a:p>
            <a:pPr algn="ctr"/>
            <a:r>
              <a:rPr lang="en-GB" sz="1200" b="1" dirty="0" smtClean="0"/>
              <a:t>If you need any information or need to speak to someone about your child or any other matter:</a:t>
            </a:r>
          </a:p>
          <a:p>
            <a:pPr algn="ctr"/>
            <a:r>
              <a:rPr lang="en-GB" sz="2000" b="1" dirty="0" smtClean="0"/>
              <a:t>PLEASE CALL THE SCHOOL OFFICE ON:  </a:t>
            </a:r>
          </a:p>
          <a:p>
            <a:pPr algn="ctr"/>
            <a:r>
              <a:rPr lang="en-GB" sz="2000" b="1" dirty="0" smtClean="0"/>
              <a:t>0115 9155719</a:t>
            </a:r>
          </a:p>
          <a:p>
            <a:pPr algn="ctr"/>
            <a:r>
              <a:rPr lang="en-GB" sz="1200" b="1" dirty="0" smtClean="0"/>
              <a:t>or email </a:t>
            </a:r>
            <a:r>
              <a:rPr lang="en-GB" sz="1200" b="1" dirty="0" smtClean="0">
                <a:hlinkClick r:id="rId5"/>
              </a:rPr>
              <a:t>admin@jubilee.nottingham.sch.uk</a:t>
            </a:r>
            <a:r>
              <a:rPr lang="en-GB" sz="1200" b="1" dirty="0"/>
              <a:t> </a:t>
            </a:r>
            <a:r>
              <a:rPr lang="en-GB" sz="1200" b="1" dirty="0" smtClean="0"/>
              <a:t>  </a:t>
            </a:r>
          </a:p>
          <a:p>
            <a:pPr algn="ctr"/>
            <a:r>
              <a:rPr lang="en-GB" sz="1200" b="1" dirty="0" smtClean="0"/>
              <a:t>You can also contact us via the School Gateway App</a:t>
            </a:r>
          </a:p>
        </p:txBody>
      </p:sp>
      <p:sp>
        <p:nvSpPr>
          <p:cNvPr id="6" name="Rectangle 5"/>
          <p:cNvSpPr/>
          <p:nvPr/>
        </p:nvSpPr>
        <p:spPr>
          <a:xfrm>
            <a:off x="429306" y="7470321"/>
            <a:ext cx="3285444" cy="1646605"/>
          </a:xfrm>
          <a:prstGeom prst="rect">
            <a:avLst/>
          </a:prstGeom>
        </p:spPr>
        <p:txBody>
          <a:bodyPr wrap="square">
            <a:spAutoFit/>
          </a:bodyPr>
          <a:lstStyle/>
          <a:p>
            <a:r>
              <a:rPr lang="en-GB" sz="1600" b="1" u="sng" dirty="0" smtClean="0"/>
              <a:t>PE </a:t>
            </a:r>
            <a:r>
              <a:rPr lang="en-GB" sz="1600" b="1" u="sng" dirty="0"/>
              <a:t>Kit Information</a:t>
            </a:r>
          </a:p>
          <a:p>
            <a:r>
              <a:rPr lang="en-GB" sz="800" dirty="0"/>
              <a:t> </a:t>
            </a:r>
          </a:p>
          <a:p>
            <a:r>
              <a:rPr lang="en-GB" sz="1100" b="1" dirty="0"/>
              <a:t>On PE days please send your child in full school uniform!</a:t>
            </a:r>
          </a:p>
          <a:p>
            <a:r>
              <a:rPr lang="en-GB" sz="1100" i="1" dirty="0"/>
              <a:t>PE Kit is only to be worn during PE lessons</a:t>
            </a:r>
            <a:r>
              <a:rPr lang="en-GB" sz="1100" dirty="0"/>
              <a:t>. </a:t>
            </a:r>
          </a:p>
          <a:p>
            <a:r>
              <a:rPr lang="en-GB" sz="1100" dirty="0"/>
              <a:t>Your child's class will change for PE before their lesson. PE Kit is part of our uniform and therefore should comply with the requirements below and as listed in our uniform policy (please the see link above).</a:t>
            </a:r>
          </a:p>
        </p:txBody>
      </p:sp>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64726" y="7669895"/>
            <a:ext cx="3876622" cy="1224285"/>
          </a:xfrm>
          <a:prstGeom prst="rect">
            <a:avLst/>
          </a:prstGeom>
        </p:spPr>
      </p:pic>
    </p:spTree>
    <p:extLst>
      <p:ext uri="{BB962C8B-B14F-4D97-AF65-F5344CB8AC3E}">
        <p14:creationId xmlns:p14="http://schemas.microsoft.com/office/powerpoint/2010/main" val="1665577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13725</TotalTime>
  <Words>776</Words>
  <Application>Microsoft Office PowerPoint</Application>
  <PresentationFormat>Custom</PresentationFormat>
  <Paragraphs>58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Bodoni MT</vt:lpstr>
      <vt:lpstr>Book Antiqua</vt:lpstr>
      <vt:lpstr>Calibri</vt:lpstr>
      <vt:lpstr>Calibri Light</vt:lpstr>
      <vt:lpstr>Courier New</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Sally Clarke</cp:lastModifiedBy>
  <cp:revision>692</cp:revision>
  <cp:lastPrinted>2024-09-09T10:37:00Z</cp:lastPrinted>
  <dcterms:created xsi:type="dcterms:W3CDTF">2017-11-10T11:10:22Z</dcterms:created>
  <dcterms:modified xsi:type="dcterms:W3CDTF">2024-09-09T10:44:58Z</dcterms:modified>
</cp:coreProperties>
</file>