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handoutMasterIdLst>
    <p:handoutMasterId r:id="rId5"/>
  </p:handoutMasterIdLst>
  <p:sldIdLst>
    <p:sldId id="256" r:id="rId2"/>
    <p:sldId id="257" r:id="rId3"/>
  </p:sldIdLst>
  <p:sldSz cx="7559675" cy="1069181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Oconnor" initials="KO" lastIdx="1" clrIdx="0">
    <p:extLst>
      <p:ext uri="{19B8F6BF-5375-455C-9EA6-DF929625EA0E}">
        <p15:presenceInfo xmlns:p15="http://schemas.microsoft.com/office/powerpoint/2012/main" userId="S-1-5-21-1554206993-2270710428-2988991324-3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8B15"/>
    <a:srgbClr val="99293E"/>
    <a:srgbClr val="FF6600"/>
    <a:srgbClr val="78490A"/>
    <a:srgbClr val="F2B360"/>
    <a:srgbClr val="FFCC00"/>
    <a:srgbClr val="FFFF99"/>
    <a:srgbClr val="CCFFCC"/>
    <a:srgbClr val="EC952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73" autoAdjust="0"/>
    <p:restoredTop sz="88382" autoAdjust="0"/>
  </p:normalViewPr>
  <p:slideViewPr>
    <p:cSldViewPr snapToGrid="0" snapToObjects="1">
      <p:cViewPr varScale="1">
        <p:scale>
          <a:sx n="66" d="100"/>
          <a:sy n="66" d="100"/>
        </p:scale>
        <p:origin x="30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7F44B7A-0A01-4002-81D2-112874687222}" type="datetimeFigureOut">
              <a:rPr lang="en-GB" smtClean="0"/>
              <a:t>11/10/2024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9CA7A77-B0CD-440D-8B70-6EA4923CCB3C}" type="slidenum">
              <a:rPr lang="en-GB" smtClean="0"/>
              <a:t>‹#›</a:t>
            </a:fld>
            <a:endParaRPr lang="en-GB"/>
          </a:p>
        </p:txBody>
      </p:sp>
    </p:spTree>
    <p:extLst>
      <p:ext uri="{BB962C8B-B14F-4D97-AF65-F5344CB8AC3E}">
        <p14:creationId xmlns:p14="http://schemas.microsoft.com/office/powerpoint/2010/main" val="3364284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88BD416-89B9-4C22-BCA4-9FF6CD315584}" type="datetimeFigureOut">
              <a:rPr lang="en-GB" smtClean="0"/>
              <a:t>11/10/2024</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48F6272-FB64-48A6-969C-6EA2C0CBF406}" type="slidenum">
              <a:rPr lang="en-GB" smtClean="0"/>
              <a:t>‹#›</a:t>
            </a:fld>
            <a:endParaRPr lang="en-GB"/>
          </a:p>
        </p:txBody>
      </p:sp>
    </p:spTree>
    <p:extLst>
      <p:ext uri="{BB962C8B-B14F-4D97-AF65-F5344CB8AC3E}">
        <p14:creationId xmlns:p14="http://schemas.microsoft.com/office/powerpoint/2010/main" val="283237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8F6272-FB64-48A6-969C-6EA2C0CBF406}" type="slidenum">
              <a:rPr lang="en-GB" smtClean="0"/>
              <a:t>1</a:t>
            </a:fld>
            <a:endParaRPr lang="en-GB"/>
          </a:p>
        </p:txBody>
      </p:sp>
    </p:spTree>
    <p:extLst>
      <p:ext uri="{BB962C8B-B14F-4D97-AF65-F5344CB8AC3E}">
        <p14:creationId xmlns:p14="http://schemas.microsoft.com/office/powerpoint/2010/main" val="51992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smtClean="0"/>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68607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0485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39038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03682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smtClean="0"/>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5F84FB9-A476-EA44-A25D-347024D5706F}"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22685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25F84FB9-A476-EA44-A25D-347024D5706F}"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81288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smtClean="0"/>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smtClean="0"/>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25F84FB9-A476-EA44-A25D-347024D5706F}"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67632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25F84FB9-A476-EA44-A25D-347024D5706F}"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43521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84FB9-A476-EA44-A25D-347024D5706F}"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32866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smtClean="0"/>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55301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25714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5F84FB9-A476-EA44-A25D-347024D5706F}" type="datetimeFigureOut">
              <a:rPr lang="en-US" smtClean="0"/>
              <a:t>10/11/2024</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833CE4-A515-BC48-93EA-64783E8F6184}" type="slidenum">
              <a:rPr lang="en-US" smtClean="0"/>
              <a:t>‹#›</a:t>
            </a:fld>
            <a:endParaRPr lang="en-US"/>
          </a:p>
        </p:txBody>
      </p:sp>
    </p:spTree>
    <p:extLst>
      <p:ext uri="{BB962C8B-B14F-4D97-AF65-F5344CB8AC3E}">
        <p14:creationId xmlns:p14="http://schemas.microsoft.com/office/powerpoint/2010/main" val="208555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717624" y="194855"/>
            <a:ext cx="1417031" cy="646331"/>
          </a:xfrm>
          <a:prstGeom prst="rect">
            <a:avLst/>
          </a:prstGeom>
        </p:spPr>
        <p:txBody>
          <a:bodyPr wrap="square">
            <a:spAutoFit/>
          </a:bodyPr>
          <a:lstStyle/>
          <a:p>
            <a:pPr algn="r"/>
            <a:endParaRPr lang="en-US" dirty="0" smtClean="0">
              <a:solidFill>
                <a:srgbClr val="1F2F57"/>
              </a:solidFill>
            </a:endParaRPr>
          </a:p>
          <a:p>
            <a:pPr algn="r"/>
            <a:r>
              <a:rPr lang="en-US" dirty="0" smtClean="0">
                <a:solidFill>
                  <a:srgbClr val="1F2F57"/>
                </a:solidFill>
              </a:rPr>
              <a:t>2024 </a:t>
            </a:r>
            <a:endParaRPr lang="en-US" dirty="0">
              <a:solidFill>
                <a:srgbClr val="1F2F57"/>
              </a:solidFill>
            </a:endParaRPr>
          </a:p>
        </p:txBody>
      </p:sp>
      <p:sp>
        <p:nvSpPr>
          <p:cNvPr id="5" name="Rectangle 4"/>
          <p:cNvSpPr/>
          <p:nvPr/>
        </p:nvSpPr>
        <p:spPr>
          <a:xfrm>
            <a:off x="-54330" y="531459"/>
            <a:ext cx="3468872" cy="1323439"/>
          </a:xfrm>
          <a:prstGeom prst="rect">
            <a:avLst/>
          </a:prstGeom>
        </p:spPr>
        <p:txBody>
          <a:bodyPr wrap="square">
            <a:spAutoFit/>
          </a:bodyPr>
          <a:lstStyle/>
          <a:p>
            <a:pPr algn="r"/>
            <a:r>
              <a:rPr lang="en-US" sz="3000" b="1" dirty="0" smtClean="0">
                <a:solidFill>
                  <a:srgbClr val="1C90B1"/>
                </a:solidFill>
              </a:rPr>
              <a:t>   </a:t>
            </a:r>
            <a:r>
              <a:rPr lang="en-US" sz="5000" b="1" dirty="0" smtClean="0">
                <a:solidFill>
                  <a:srgbClr val="EB8F15"/>
                </a:solidFill>
              </a:rPr>
              <a:t>Attendance</a:t>
            </a:r>
          </a:p>
        </p:txBody>
      </p:sp>
      <p:sp>
        <p:nvSpPr>
          <p:cNvPr id="14" name="Rectangle 13"/>
          <p:cNvSpPr/>
          <p:nvPr/>
        </p:nvSpPr>
        <p:spPr>
          <a:xfrm>
            <a:off x="3717791" y="2417676"/>
            <a:ext cx="3066435" cy="430887"/>
          </a:xfrm>
          <a:prstGeom prst="rect">
            <a:avLst/>
          </a:prstGeom>
        </p:spPr>
        <p:txBody>
          <a:bodyPr wrap="square">
            <a:spAutoFit/>
          </a:bodyPr>
          <a:lstStyle/>
          <a:p>
            <a:endParaRPr lang="en-US" sz="1100" dirty="0">
              <a:solidFill>
                <a:srgbClr val="1F2F57"/>
              </a:solidFill>
            </a:endParaRPr>
          </a:p>
          <a:p>
            <a:endParaRPr lang="en-US" sz="1100" dirty="0">
              <a:solidFill>
                <a:srgbClr val="1F2F57"/>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95" y="286407"/>
            <a:ext cx="2617488" cy="726999"/>
          </a:xfrm>
          <a:prstGeom prst="rect">
            <a:avLst/>
          </a:prstGeom>
        </p:spPr>
      </p:pic>
      <p:sp>
        <p:nvSpPr>
          <p:cNvPr id="18" name="TextBox 17"/>
          <p:cNvSpPr txBox="1"/>
          <p:nvPr/>
        </p:nvSpPr>
        <p:spPr>
          <a:xfrm>
            <a:off x="219280" y="2095151"/>
            <a:ext cx="1953352" cy="369332"/>
          </a:xfrm>
          <a:prstGeom prst="rect">
            <a:avLst/>
          </a:prstGeom>
          <a:noFill/>
        </p:spPr>
        <p:txBody>
          <a:bodyPr wrap="square" rtlCol="0">
            <a:spAutoFit/>
          </a:bodyPr>
          <a:lstStyle/>
          <a:p>
            <a:r>
              <a:rPr lang="en-GB" dirty="0" smtClean="0"/>
              <a:t>Dear Parent/Carer,</a:t>
            </a:r>
            <a:endParaRPr lang="en-GB" dirty="0"/>
          </a:p>
        </p:txBody>
      </p:sp>
      <p:sp>
        <p:nvSpPr>
          <p:cNvPr id="23" name="Rectangle 22"/>
          <p:cNvSpPr/>
          <p:nvPr/>
        </p:nvSpPr>
        <p:spPr>
          <a:xfrm>
            <a:off x="3045884" y="212570"/>
            <a:ext cx="1417031" cy="646331"/>
          </a:xfrm>
          <a:prstGeom prst="rect">
            <a:avLst/>
          </a:prstGeom>
        </p:spPr>
        <p:txBody>
          <a:bodyPr wrap="square">
            <a:spAutoFit/>
          </a:bodyPr>
          <a:lstStyle/>
          <a:p>
            <a:pPr algn="r"/>
            <a:endParaRPr lang="en-US" dirty="0" smtClean="0">
              <a:solidFill>
                <a:srgbClr val="1F2F57"/>
              </a:solidFill>
            </a:endParaRPr>
          </a:p>
          <a:p>
            <a:pPr algn="r"/>
            <a:r>
              <a:rPr lang="en-US" dirty="0" smtClean="0">
                <a:solidFill>
                  <a:srgbClr val="1F2F57"/>
                </a:solidFill>
              </a:rPr>
              <a:t>11th </a:t>
            </a:r>
            <a:endParaRPr lang="en-US" dirty="0">
              <a:solidFill>
                <a:srgbClr val="1F2F57"/>
              </a:solidFill>
            </a:endParaRPr>
          </a:p>
        </p:txBody>
      </p:sp>
      <p:sp>
        <p:nvSpPr>
          <p:cNvPr id="19" name="Rectangle 18"/>
          <p:cNvSpPr/>
          <p:nvPr/>
        </p:nvSpPr>
        <p:spPr>
          <a:xfrm>
            <a:off x="120967" y="1455714"/>
            <a:ext cx="3612468" cy="861774"/>
          </a:xfrm>
          <a:prstGeom prst="rect">
            <a:avLst/>
          </a:prstGeom>
        </p:spPr>
        <p:txBody>
          <a:bodyPr wrap="square">
            <a:spAutoFit/>
          </a:bodyPr>
          <a:lstStyle/>
          <a:p>
            <a:pPr algn="r"/>
            <a:r>
              <a:rPr lang="en-US" sz="5000" b="1" dirty="0" smtClean="0">
                <a:solidFill>
                  <a:srgbClr val="EB8F15"/>
                </a:solidFill>
              </a:rPr>
              <a:t>Newsletter</a:t>
            </a:r>
            <a:endParaRPr lang="en-US" sz="5000" b="1" dirty="0">
              <a:solidFill>
                <a:srgbClr val="EB8F15"/>
              </a:solidFill>
            </a:endParaRPr>
          </a:p>
        </p:txBody>
      </p:sp>
      <p:sp>
        <p:nvSpPr>
          <p:cNvPr id="17" name="TextBox 16"/>
          <p:cNvSpPr txBox="1"/>
          <p:nvPr/>
        </p:nvSpPr>
        <p:spPr>
          <a:xfrm>
            <a:off x="7268879" y="6307494"/>
            <a:ext cx="46972" cy="714746"/>
          </a:xfrm>
          <a:prstGeom prst="rect">
            <a:avLst/>
          </a:prstGeom>
          <a:noFill/>
        </p:spPr>
        <p:txBody>
          <a:bodyPr wrap="square" rtlCol="0">
            <a:spAutoFit/>
          </a:bodyPr>
          <a:lstStyle/>
          <a:p>
            <a:endParaRPr lang="en-GB" dirty="0"/>
          </a:p>
        </p:txBody>
      </p:sp>
      <p:sp>
        <p:nvSpPr>
          <p:cNvPr id="11" name="AutoShape 2" descr="Party Celebration PNG - celebrate, celebration clipart, fireworks, get, get  together | Clip art, Graphic design text, Firewo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14" descr="Free Celebration Cliparts, Download Free Celebration Cliparts png images,  Free ClipArts on Clip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6" descr="Back to school calligraphic phrase on autumn Vector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0" descr="Free Autumn School Cliparts, Download Free Autumn School Cliparts png  images, Free ClipArts on Clipart Librar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AutoShape 14" descr="Free Autumn Clip Art Pictures - Clipartix"/>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 name="Picture 16" descr="Fall leaves fall clip art autumn clip art leaves clip art clipar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988" y="149914"/>
            <a:ext cx="848852" cy="5393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ctober Stock Illustrations – 499,068 October Stock Illustrations, Vectors  &amp; Clipart - Dreams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0769" y="212570"/>
            <a:ext cx="1048373" cy="62861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469142" y="1179740"/>
            <a:ext cx="1799737" cy="4616648"/>
          </a:xfrm>
          <a:prstGeom prst="rect">
            <a:avLst/>
          </a:prstGeom>
          <a:noFill/>
          <a:ln w="28575">
            <a:solidFill>
              <a:srgbClr val="99293E"/>
            </a:solidFill>
            <a:prstDash val="lgDashDotDot"/>
          </a:ln>
        </p:spPr>
        <p:txBody>
          <a:bodyPr wrap="square" rtlCol="0">
            <a:spAutoFit/>
          </a:bodyPr>
          <a:lstStyle/>
          <a:p>
            <a:pPr algn="ctr"/>
            <a:r>
              <a:rPr lang="en-GB" sz="1400" b="1" dirty="0" smtClean="0">
                <a:solidFill>
                  <a:srgbClr val="FFC000"/>
                </a:solidFill>
              </a:rPr>
              <a:t>CLASS PERCENTAGES</a:t>
            </a:r>
          </a:p>
          <a:p>
            <a:endParaRPr lang="en-GB" sz="1000" dirty="0"/>
          </a:p>
          <a:p>
            <a:pPr algn="ctr"/>
            <a:r>
              <a:rPr lang="en-GB" sz="1000" b="1" dirty="0" smtClean="0">
                <a:solidFill>
                  <a:srgbClr val="00B050"/>
                </a:solidFill>
              </a:rPr>
              <a:t>EYFS                97%</a:t>
            </a:r>
          </a:p>
          <a:p>
            <a:pPr algn="ctr"/>
            <a:endParaRPr lang="en-GB" sz="1000" b="1" dirty="0">
              <a:solidFill>
                <a:srgbClr val="00B050"/>
              </a:solidFill>
            </a:endParaRPr>
          </a:p>
          <a:p>
            <a:pPr algn="ctr"/>
            <a:r>
              <a:rPr lang="en-GB" sz="1000" b="1" dirty="0" smtClean="0">
                <a:solidFill>
                  <a:srgbClr val="00B050"/>
                </a:solidFill>
              </a:rPr>
              <a:t>HOLLY           98.3%</a:t>
            </a:r>
          </a:p>
          <a:p>
            <a:pPr algn="ctr"/>
            <a:endParaRPr lang="en-GB" sz="1000" b="1" dirty="0">
              <a:solidFill>
                <a:srgbClr val="00B050"/>
              </a:solidFill>
            </a:endParaRPr>
          </a:p>
          <a:p>
            <a:pPr algn="ctr"/>
            <a:r>
              <a:rPr lang="en-GB" sz="1000" b="1" dirty="0" smtClean="0">
                <a:solidFill>
                  <a:srgbClr val="FF0000"/>
                </a:solidFill>
              </a:rPr>
              <a:t>OAK               93.6%</a:t>
            </a:r>
          </a:p>
          <a:p>
            <a:pPr algn="ctr"/>
            <a:endParaRPr lang="en-GB" sz="1000" b="1" dirty="0" smtClean="0">
              <a:solidFill>
                <a:srgbClr val="00B050"/>
              </a:solidFill>
            </a:endParaRPr>
          </a:p>
          <a:p>
            <a:pPr algn="ctr"/>
            <a:r>
              <a:rPr lang="en-GB" sz="1000" b="1" dirty="0" smtClean="0">
                <a:solidFill>
                  <a:srgbClr val="FF0000"/>
                </a:solidFill>
              </a:rPr>
              <a:t>CHESTNUT   95.5%</a:t>
            </a:r>
          </a:p>
          <a:p>
            <a:pPr algn="ctr"/>
            <a:endParaRPr lang="en-GB" sz="1000" b="1" dirty="0">
              <a:solidFill>
                <a:srgbClr val="00B050"/>
              </a:solidFill>
            </a:endParaRPr>
          </a:p>
          <a:p>
            <a:pPr algn="ctr"/>
            <a:r>
              <a:rPr lang="en-GB" sz="1000" b="1" dirty="0" smtClean="0">
                <a:solidFill>
                  <a:srgbClr val="FF0000"/>
                </a:solidFill>
              </a:rPr>
              <a:t>WILLOW       92.1%</a:t>
            </a:r>
          </a:p>
          <a:p>
            <a:pPr algn="ctr"/>
            <a:endParaRPr lang="en-GB" sz="1000" b="1" dirty="0" smtClean="0">
              <a:solidFill>
                <a:srgbClr val="00B050"/>
              </a:solidFill>
            </a:endParaRPr>
          </a:p>
          <a:p>
            <a:pPr algn="ctr"/>
            <a:r>
              <a:rPr lang="en-GB" sz="1000" b="1" dirty="0" smtClean="0">
                <a:solidFill>
                  <a:srgbClr val="FF0000"/>
                </a:solidFill>
              </a:rPr>
              <a:t>ASH               92.5%</a:t>
            </a:r>
          </a:p>
          <a:p>
            <a:pPr algn="ctr"/>
            <a:endParaRPr lang="en-GB" sz="1000" b="1" dirty="0">
              <a:solidFill>
                <a:srgbClr val="00B050"/>
              </a:solidFill>
            </a:endParaRPr>
          </a:p>
          <a:p>
            <a:pPr algn="ctr"/>
            <a:r>
              <a:rPr lang="en-GB" sz="1000" b="1" dirty="0" smtClean="0">
                <a:solidFill>
                  <a:srgbClr val="FF0000"/>
                </a:solidFill>
              </a:rPr>
              <a:t>BEECH          95.4%</a:t>
            </a:r>
          </a:p>
          <a:p>
            <a:pPr algn="ctr"/>
            <a:endParaRPr lang="en-GB" sz="1000" b="1" dirty="0" smtClean="0">
              <a:solidFill>
                <a:srgbClr val="00B050"/>
              </a:solidFill>
            </a:endParaRPr>
          </a:p>
          <a:p>
            <a:pPr algn="ctr"/>
            <a:r>
              <a:rPr lang="en-GB" sz="1000" b="1" dirty="0" smtClean="0">
                <a:solidFill>
                  <a:srgbClr val="00B050"/>
                </a:solidFill>
              </a:rPr>
              <a:t>YEW              99.4%</a:t>
            </a:r>
          </a:p>
          <a:p>
            <a:pPr algn="ctr"/>
            <a:endParaRPr lang="en-GB" sz="1000" b="1" dirty="0" smtClean="0">
              <a:solidFill>
                <a:srgbClr val="00B050"/>
              </a:solidFill>
            </a:endParaRPr>
          </a:p>
          <a:p>
            <a:pPr algn="ctr"/>
            <a:r>
              <a:rPr lang="en-GB" sz="1000" b="1" dirty="0">
                <a:solidFill>
                  <a:srgbClr val="00B050"/>
                </a:solidFill>
              </a:rPr>
              <a:t> </a:t>
            </a:r>
            <a:r>
              <a:rPr lang="en-GB" sz="1000" b="1" dirty="0" smtClean="0">
                <a:solidFill>
                  <a:srgbClr val="00B050"/>
                </a:solidFill>
              </a:rPr>
              <a:t>MAPLE         97.5%</a:t>
            </a:r>
          </a:p>
          <a:p>
            <a:pPr algn="ctr"/>
            <a:endParaRPr lang="en-GB" sz="1000" b="1" dirty="0" smtClean="0">
              <a:solidFill>
                <a:srgbClr val="00B050"/>
              </a:solidFill>
            </a:endParaRPr>
          </a:p>
          <a:p>
            <a:pPr algn="ctr"/>
            <a:r>
              <a:rPr lang="en-GB" sz="1000" b="1" dirty="0" smtClean="0">
                <a:solidFill>
                  <a:srgbClr val="FF0000"/>
                </a:solidFill>
              </a:rPr>
              <a:t>ASPEN          95.8%</a:t>
            </a:r>
          </a:p>
          <a:p>
            <a:pPr algn="ctr"/>
            <a:r>
              <a:rPr lang="en-GB" sz="1000" b="1" dirty="0" smtClean="0">
                <a:solidFill>
                  <a:srgbClr val="00B050"/>
                </a:solidFill>
              </a:rPr>
              <a:t>         </a:t>
            </a:r>
            <a:endParaRPr lang="en-GB" sz="1000" b="1" dirty="0">
              <a:solidFill>
                <a:srgbClr val="00B050"/>
              </a:solidFill>
            </a:endParaRPr>
          </a:p>
          <a:p>
            <a:pPr algn="ctr"/>
            <a:r>
              <a:rPr lang="en-GB" sz="1000" b="1" dirty="0" smtClean="0">
                <a:solidFill>
                  <a:srgbClr val="FF0000"/>
                </a:solidFill>
              </a:rPr>
              <a:t>BIRCH  94.8%</a:t>
            </a:r>
          </a:p>
          <a:p>
            <a:pPr algn="ctr"/>
            <a:endParaRPr lang="en-GB" sz="1000" b="1" dirty="0" smtClean="0">
              <a:solidFill>
                <a:srgbClr val="00B050"/>
              </a:solidFill>
            </a:endParaRPr>
          </a:p>
          <a:p>
            <a:pPr algn="ctr"/>
            <a:r>
              <a:rPr lang="en-GB" sz="1000" b="1" dirty="0" smtClean="0">
                <a:solidFill>
                  <a:srgbClr val="00B050"/>
                </a:solidFill>
              </a:rPr>
              <a:t>SYCAMORE  97.2%</a:t>
            </a:r>
          </a:p>
          <a:p>
            <a:pPr algn="ctr"/>
            <a:endParaRPr lang="en-GB" sz="1000" b="1" dirty="0" smtClean="0"/>
          </a:p>
          <a:p>
            <a:pPr algn="ctr"/>
            <a:r>
              <a:rPr lang="en-GB" sz="1000" b="1" dirty="0" smtClean="0">
                <a:solidFill>
                  <a:srgbClr val="FFC000"/>
                </a:solidFill>
              </a:rPr>
              <a:t>The winning class year to date is Yew, a big well done to all of the children in Yew class!</a:t>
            </a:r>
          </a:p>
        </p:txBody>
      </p:sp>
      <p:sp>
        <p:nvSpPr>
          <p:cNvPr id="22" name="TextBox 21"/>
          <p:cNvSpPr txBox="1"/>
          <p:nvPr/>
        </p:nvSpPr>
        <p:spPr>
          <a:xfrm>
            <a:off x="6065619" y="6093747"/>
            <a:ext cx="1282752" cy="3693319"/>
          </a:xfrm>
          <a:prstGeom prst="rect">
            <a:avLst/>
          </a:prstGeom>
          <a:noFill/>
        </p:spPr>
        <p:txBody>
          <a:bodyPr wrap="square" rtlCol="0">
            <a:spAutoFit/>
          </a:bodyPr>
          <a:lstStyle/>
          <a:p>
            <a:pPr algn="ctr"/>
            <a:r>
              <a:rPr lang="en-GB" sz="1200" b="1" u="sng" dirty="0" smtClean="0">
                <a:solidFill>
                  <a:srgbClr val="3333FF"/>
                </a:solidFill>
                <a:latin typeface="Segoe Print" panose="02000600000000000000" pitchFamily="2" charset="0"/>
              </a:rPr>
              <a:t>Punctuality</a:t>
            </a:r>
          </a:p>
          <a:p>
            <a:pPr algn="ctr"/>
            <a:endParaRPr lang="en-GB" sz="1200" b="1" dirty="0">
              <a:solidFill>
                <a:srgbClr val="3333FF"/>
              </a:solidFill>
              <a:latin typeface="Segoe Print" panose="02000600000000000000" pitchFamily="2" charset="0"/>
            </a:endParaRPr>
          </a:p>
          <a:p>
            <a:pPr algn="ctr"/>
            <a:r>
              <a:rPr lang="en-GB" sz="1200" b="1" dirty="0" smtClean="0">
                <a:solidFill>
                  <a:srgbClr val="3333FF"/>
                </a:solidFill>
                <a:latin typeface="Segoe Print" panose="02000600000000000000" pitchFamily="2" charset="0"/>
              </a:rPr>
              <a:t>School starts at 8.30am but did you know the doors open at 8.15am</a:t>
            </a:r>
          </a:p>
          <a:p>
            <a:pPr algn="ctr"/>
            <a:endParaRPr lang="en-GB" sz="1200" b="1" dirty="0">
              <a:solidFill>
                <a:srgbClr val="3333FF"/>
              </a:solidFill>
              <a:latin typeface="Segoe Print" panose="02000600000000000000" pitchFamily="2" charset="0"/>
            </a:endParaRPr>
          </a:p>
          <a:p>
            <a:pPr algn="ctr"/>
            <a:endParaRPr lang="en-GB" sz="1200" b="1" dirty="0" smtClean="0">
              <a:solidFill>
                <a:srgbClr val="3333FF"/>
              </a:solidFill>
              <a:latin typeface="Segoe Print" panose="02000600000000000000" pitchFamily="2" charset="0"/>
            </a:endParaRPr>
          </a:p>
          <a:p>
            <a:pPr algn="ctr"/>
            <a:endParaRPr lang="en-GB" sz="1200" b="1" dirty="0">
              <a:solidFill>
                <a:srgbClr val="3333FF"/>
              </a:solidFill>
              <a:latin typeface="Segoe Print" panose="02000600000000000000" pitchFamily="2" charset="0"/>
            </a:endParaRPr>
          </a:p>
          <a:p>
            <a:pPr algn="ctr"/>
            <a:endParaRPr lang="en-GB" sz="1200" b="1" dirty="0" smtClean="0">
              <a:solidFill>
                <a:srgbClr val="3333FF"/>
              </a:solidFill>
              <a:latin typeface="Segoe Print" panose="02000600000000000000" pitchFamily="2" charset="0"/>
            </a:endParaRPr>
          </a:p>
          <a:p>
            <a:pPr algn="ctr"/>
            <a:r>
              <a:rPr lang="en-GB" sz="1200" b="1" dirty="0" smtClean="0">
                <a:solidFill>
                  <a:srgbClr val="3333FF"/>
                </a:solidFill>
                <a:latin typeface="Segoe Print" panose="02000600000000000000" pitchFamily="2" charset="0"/>
              </a:rPr>
              <a:t>Late to school = Missed learning &amp; missed opportunities</a:t>
            </a:r>
          </a:p>
          <a:p>
            <a:pPr algn="ctr"/>
            <a:endParaRPr lang="en-GB" sz="1000" dirty="0">
              <a:latin typeface="Segoe Print" panose="02000600000000000000" pitchFamily="2" charset="0"/>
            </a:endParaRPr>
          </a:p>
          <a:p>
            <a:pPr algn="ctr"/>
            <a:endParaRPr lang="en-GB" sz="1000" dirty="0" smtClean="0"/>
          </a:p>
          <a:p>
            <a:pPr algn="ctr"/>
            <a:endParaRPr lang="en-GB" sz="1000" dirty="0"/>
          </a:p>
        </p:txBody>
      </p:sp>
      <p:sp>
        <p:nvSpPr>
          <p:cNvPr id="25" name="Down Arrow 24"/>
          <p:cNvSpPr/>
          <p:nvPr/>
        </p:nvSpPr>
        <p:spPr>
          <a:xfrm>
            <a:off x="6652875" y="7750321"/>
            <a:ext cx="206850" cy="5045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Illustration Of Alarm Clock Stock Illustration - Download Image Now -  Alarm, Bell, Business - iStock"/>
          <p:cNvPicPr/>
          <p:nvPr/>
        </p:nvPicPr>
        <p:blipFill>
          <a:blip r:embed="rId6">
            <a:extLst>
              <a:ext uri="{28A0092B-C50C-407E-A947-70E740481C1C}">
                <a14:useLocalDpi xmlns:a14="http://schemas.microsoft.com/office/drawing/2010/main" val="0"/>
              </a:ext>
            </a:extLst>
          </a:blip>
          <a:srcRect/>
          <a:stretch>
            <a:fillRect/>
          </a:stretch>
        </p:blipFill>
        <p:spPr bwMode="auto">
          <a:xfrm>
            <a:off x="5167926" y="6827542"/>
            <a:ext cx="859367" cy="561012"/>
          </a:xfrm>
          <a:prstGeom prst="rect">
            <a:avLst/>
          </a:prstGeom>
          <a:noFill/>
          <a:ln>
            <a:noFill/>
          </a:ln>
        </p:spPr>
      </p:pic>
      <p:sp>
        <p:nvSpPr>
          <p:cNvPr id="6" name="Rectangle 5"/>
          <p:cNvSpPr/>
          <p:nvPr/>
        </p:nvSpPr>
        <p:spPr>
          <a:xfrm>
            <a:off x="151754" y="2492669"/>
            <a:ext cx="4793201" cy="1369606"/>
          </a:xfrm>
          <a:prstGeom prst="rect">
            <a:avLst/>
          </a:prstGeom>
        </p:spPr>
        <p:txBody>
          <a:bodyPr wrap="square">
            <a:spAutoFit/>
          </a:bodyPr>
          <a:lstStyle/>
          <a:p>
            <a:r>
              <a:rPr lang="en-GB" sz="1400" b="1" u="sng" cap="all" dirty="0" smtClean="0">
                <a:solidFill>
                  <a:srgbClr val="2B2B2B"/>
                </a:solidFill>
                <a:latin typeface="Open Sans"/>
              </a:rPr>
              <a:t>WHAT </a:t>
            </a:r>
            <a:r>
              <a:rPr lang="en-GB" sz="1400" b="1" u="sng" cap="all" dirty="0">
                <a:solidFill>
                  <a:srgbClr val="2B2B2B"/>
                </a:solidFill>
                <a:latin typeface="Open Sans"/>
              </a:rPr>
              <a:t>ARE MY RESPONSIBILITIES REGARDING MY CHILD’S SCHOOL ATTENDANCE</a:t>
            </a:r>
            <a:r>
              <a:rPr lang="en-GB" sz="1400" b="1" u="sng" cap="all" dirty="0" smtClean="0">
                <a:solidFill>
                  <a:srgbClr val="2B2B2B"/>
                </a:solidFill>
                <a:latin typeface="Open Sans"/>
              </a:rPr>
              <a:t>?</a:t>
            </a:r>
          </a:p>
          <a:p>
            <a:endParaRPr lang="en-GB" sz="1100" dirty="0" smtClean="0"/>
          </a:p>
          <a:p>
            <a:r>
              <a:rPr lang="en-GB" sz="1100" dirty="0" smtClean="0"/>
              <a:t>As </a:t>
            </a:r>
            <a:r>
              <a:rPr lang="en-GB" sz="1100" dirty="0"/>
              <a:t>a parent/carer it is your responsibility to ensure that a child of compulsory school age attends school both regularly and punctually. </a:t>
            </a:r>
            <a:r>
              <a:rPr lang="en-GB" sz="1100" dirty="0" smtClean="0"/>
              <a:t>School and the </a:t>
            </a:r>
            <a:r>
              <a:rPr lang="en-GB" sz="1100" dirty="0"/>
              <a:t>local authority has a duty to ensure that all parents/carers fulfil this responsibility</a:t>
            </a:r>
            <a:r>
              <a:rPr lang="en-GB" sz="1100" dirty="0" smtClean="0"/>
              <a:t>.</a:t>
            </a:r>
          </a:p>
          <a:p>
            <a:pPr algn="ctr"/>
            <a:endParaRPr lang="en-GB" sz="1100" b="0" i="0" cap="all" dirty="0">
              <a:solidFill>
                <a:srgbClr val="2B2B2B"/>
              </a:solidFill>
              <a:effectLst/>
              <a:latin typeface="Open Sans"/>
            </a:endParaRPr>
          </a:p>
        </p:txBody>
      </p:sp>
      <p:sp>
        <p:nvSpPr>
          <p:cNvPr id="7" name="Rectangle 6"/>
          <p:cNvSpPr/>
          <p:nvPr/>
        </p:nvSpPr>
        <p:spPr>
          <a:xfrm>
            <a:off x="196748" y="3737691"/>
            <a:ext cx="4932852" cy="5109091"/>
          </a:xfrm>
          <a:prstGeom prst="rect">
            <a:avLst/>
          </a:prstGeom>
          <a:ln w="57150">
            <a:solidFill>
              <a:srgbClr val="F78B15"/>
            </a:solidFill>
          </a:ln>
        </p:spPr>
        <p:txBody>
          <a:bodyPr wrap="square">
            <a:spAutoFit/>
          </a:bodyPr>
          <a:lstStyle/>
          <a:p>
            <a:pPr algn="ctr"/>
            <a:r>
              <a:rPr lang="en-GB" sz="1400" b="1" u="sng" dirty="0">
                <a:solidFill>
                  <a:schemeClr val="accent2">
                    <a:lumMod val="75000"/>
                  </a:schemeClr>
                </a:solidFill>
                <a:latin typeface="Bodoni MT Black" panose="02070A03080606020203" pitchFamily="18" charset="0"/>
              </a:rPr>
              <a:t>Attendance Monitoring </a:t>
            </a:r>
            <a:endParaRPr lang="en-GB" sz="1400" b="1" u="sng" dirty="0" smtClean="0">
              <a:solidFill>
                <a:schemeClr val="accent2">
                  <a:lumMod val="75000"/>
                </a:schemeClr>
              </a:solidFill>
              <a:latin typeface="Bodoni MT Black" panose="02070A03080606020203" pitchFamily="18" charset="0"/>
            </a:endParaRPr>
          </a:p>
          <a:p>
            <a:endParaRPr lang="en-GB" sz="1200" dirty="0"/>
          </a:p>
          <a:p>
            <a:r>
              <a:rPr lang="en-GB" sz="1200" dirty="0" smtClean="0"/>
              <a:t>As </a:t>
            </a:r>
            <a:r>
              <a:rPr lang="en-GB" sz="1200" dirty="0"/>
              <a:t>attendance and punctuality is so important to us, we cannot be complacent where there are instances of unacceptable, low pupil attendance, or if pupils are regularly late to school. We may send text messages, </a:t>
            </a:r>
            <a:r>
              <a:rPr lang="en-GB" sz="1200" dirty="0" smtClean="0"/>
              <a:t>make calls home, make home visits, send letters </a:t>
            </a:r>
            <a:r>
              <a:rPr lang="en-GB" sz="1200" dirty="0"/>
              <a:t>or </a:t>
            </a:r>
            <a:r>
              <a:rPr lang="en-GB" sz="1200" dirty="0" smtClean="0"/>
              <a:t>hold </a:t>
            </a:r>
            <a:r>
              <a:rPr lang="en-GB" sz="1200" dirty="0"/>
              <a:t>meetings to try and address any concerns. </a:t>
            </a:r>
            <a:endParaRPr lang="en-GB" sz="1200" dirty="0" smtClean="0"/>
          </a:p>
          <a:p>
            <a:r>
              <a:rPr lang="en-GB" sz="1200" dirty="0" smtClean="0"/>
              <a:t>If </a:t>
            </a:r>
            <a:r>
              <a:rPr lang="en-GB" sz="1200" dirty="0"/>
              <a:t>there is not an improvement in attendance, then you may be asked to come into school for a formal meeting to discuss the matter </a:t>
            </a:r>
            <a:r>
              <a:rPr lang="en-GB" sz="1200" dirty="0" smtClean="0"/>
              <a:t>further. Jubilee’s Education Welfare Officer may also attend this meeting. </a:t>
            </a:r>
          </a:p>
          <a:p>
            <a:r>
              <a:rPr lang="en-GB" sz="1200" dirty="0" smtClean="0"/>
              <a:t>If unauthorised </a:t>
            </a:r>
            <a:r>
              <a:rPr lang="en-GB" sz="1200" dirty="0"/>
              <a:t>absences </a:t>
            </a:r>
            <a:r>
              <a:rPr lang="en-GB" sz="1200" dirty="0" smtClean="0"/>
              <a:t>continue, this could </a:t>
            </a:r>
            <a:r>
              <a:rPr lang="en-GB" sz="1200" dirty="0"/>
              <a:t>then result in </a:t>
            </a:r>
            <a:r>
              <a:rPr lang="en-GB" sz="1200" dirty="0" smtClean="0"/>
              <a:t>a referral to the Local Authority. </a:t>
            </a:r>
          </a:p>
          <a:p>
            <a:r>
              <a:rPr lang="en-GB" sz="1200" dirty="0"/>
              <a:t>The new threshold is 10 sessions of unauthorised absence in a rolling period of 10 school weeks.</a:t>
            </a:r>
          </a:p>
          <a:p>
            <a:r>
              <a:rPr lang="en-GB" sz="1200" b="1" u="sng" dirty="0"/>
              <a:t>Fines</a:t>
            </a:r>
          </a:p>
          <a:p>
            <a:r>
              <a:rPr lang="en-GB" sz="1200" dirty="0" smtClean="0"/>
              <a:t>These </a:t>
            </a:r>
            <a:r>
              <a:rPr lang="en-GB" sz="1200" dirty="0"/>
              <a:t>fines are per parent, per child </a:t>
            </a:r>
            <a:r>
              <a:rPr lang="en-GB" sz="1200" dirty="0" smtClean="0"/>
              <a:t>and are </a:t>
            </a:r>
            <a:r>
              <a:rPr lang="en-GB" sz="1200" b="1" dirty="0" smtClean="0"/>
              <a:t>not</a:t>
            </a:r>
            <a:r>
              <a:rPr lang="en-GB" sz="1200" dirty="0" smtClean="0"/>
              <a:t> paid to the school -</a:t>
            </a:r>
            <a:endParaRPr lang="en-GB" sz="1200" dirty="0"/>
          </a:p>
          <a:p>
            <a:r>
              <a:rPr lang="en-GB" sz="1200" b="1" dirty="0"/>
              <a:t>First Offence – </a:t>
            </a:r>
            <a:r>
              <a:rPr lang="en-GB" sz="1200" dirty="0"/>
              <a:t>The first time a Penalty Notice is issued the amount will be:</a:t>
            </a:r>
            <a:endParaRPr lang="en-GB" sz="1200" b="1" u="sng" dirty="0"/>
          </a:p>
          <a:p>
            <a:r>
              <a:rPr lang="en-GB" sz="1200" dirty="0"/>
              <a:t>£160 per parent, per child, paid within 28 days.</a:t>
            </a:r>
          </a:p>
          <a:p>
            <a:r>
              <a:rPr lang="en-GB" sz="1200" dirty="0"/>
              <a:t>Reduced to £80 per parent, per child, if paid within 21 days</a:t>
            </a:r>
          </a:p>
          <a:p>
            <a:r>
              <a:rPr lang="en-GB" sz="1200" b="1" dirty="0"/>
              <a:t>Second Offence (within 3 rolling years) – </a:t>
            </a:r>
            <a:r>
              <a:rPr lang="en-GB" sz="1200" dirty="0"/>
              <a:t>The second time a Penalty Notice is issued the amount will be:</a:t>
            </a:r>
          </a:p>
          <a:p>
            <a:r>
              <a:rPr lang="en-GB" sz="1200" dirty="0"/>
              <a:t>£160 per parent per child paid within 28 days.</a:t>
            </a:r>
          </a:p>
          <a:p>
            <a:r>
              <a:rPr lang="en-GB" sz="1200" b="1" dirty="0"/>
              <a:t>Third Offence and Any Further Offences (within 3 rolling years) – </a:t>
            </a:r>
            <a:r>
              <a:rPr lang="en-GB" sz="1200" dirty="0"/>
              <a:t>The third time an offence is committed a Penalty Notice will not be issued and the case will be presented straight to the Magistrates Court.</a:t>
            </a:r>
            <a:endParaRPr lang="en-GB" sz="1200" b="1" dirty="0"/>
          </a:p>
          <a:p>
            <a:endParaRPr lang="en-GB" sz="1200" dirty="0"/>
          </a:p>
        </p:txBody>
      </p:sp>
      <p:pic>
        <p:nvPicPr>
          <p:cNvPr id="1030" name="Picture 6" descr="70,600+ Autumn Clipart Illustrations, Royalty-Free Vector Graphics &amp; Clip  Art - iStock | Pumpkin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1172" y="876616"/>
            <a:ext cx="1200232" cy="15713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utumn vs. Fall: What Was The Original Name Of This Season? | Dictionary.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549" y="9276347"/>
            <a:ext cx="1877100" cy="12273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9"/>
          <a:stretch>
            <a:fillRect/>
          </a:stretch>
        </p:blipFill>
        <p:spPr>
          <a:xfrm>
            <a:off x="2821055" y="9096047"/>
            <a:ext cx="3206238" cy="1384542"/>
          </a:xfrm>
          <a:prstGeom prst="rect">
            <a:avLst/>
          </a:prstGeom>
        </p:spPr>
      </p:pic>
      <p:pic>
        <p:nvPicPr>
          <p:cNvPr id="31" name="Picture 30" descr="Illustration Of Alarm Clock Stock Illustration - Download Image Now -  Alarm, Bell, Business - iStock"/>
          <p:cNvPicPr/>
          <p:nvPr/>
        </p:nvPicPr>
        <p:blipFill>
          <a:blip r:embed="rId6">
            <a:extLst>
              <a:ext uri="{28A0092B-C50C-407E-A947-70E740481C1C}">
                <a14:useLocalDpi xmlns:a14="http://schemas.microsoft.com/office/drawing/2010/main" val="0"/>
              </a:ext>
            </a:extLst>
          </a:blip>
          <a:srcRect/>
          <a:stretch>
            <a:fillRect/>
          </a:stretch>
        </p:blipFill>
        <p:spPr bwMode="auto">
          <a:xfrm>
            <a:off x="6318553" y="9586170"/>
            <a:ext cx="776884" cy="607655"/>
          </a:xfrm>
          <a:prstGeom prst="rect">
            <a:avLst/>
          </a:prstGeom>
          <a:noFill/>
          <a:ln>
            <a:noFill/>
          </a:ln>
        </p:spPr>
      </p:pic>
    </p:spTree>
    <p:extLst>
      <p:ext uri="{BB962C8B-B14F-4D97-AF65-F5344CB8AC3E}">
        <p14:creationId xmlns:p14="http://schemas.microsoft.com/office/powerpoint/2010/main" val="1665577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9" name="Straight Connector 48"/>
          <p:cNvCxnSpPr/>
          <p:nvPr/>
        </p:nvCxnSpPr>
        <p:spPr>
          <a:xfrm>
            <a:off x="8207642" y="12125938"/>
            <a:ext cx="2375859" cy="0"/>
          </a:xfrm>
          <a:prstGeom prst="line">
            <a:avLst/>
          </a:prstGeom>
          <a:ln w="6350">
            <a:solidFill>
              <a:srgbClr val="1C90B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915956" y="4426168"/>
            <a:ext cx="3778250" cy="4632037"/>
          </a:xfrm>
          <a:prstGeom prst="rect">
            <a:avLst/>
          </a:prstGeom>
        </p:spPr>
        <p:txBody>
          <a:bodyPr>
            <a:spAutoFit/>
          </a:bodyPr>
          <a:lstStyle/>
          <a:p>
            <a:pPr algn="ctr"/>
            <a:r>
              <a:rPr lang="en-GB" sz="2400" b="1" u="sng" dirty="0">
                <a:solidFill>
                  <a:schemeClr val="accent2"/>
                </a:solidFill>
                <a:latin typeface="Cooper Black" panose="0208090404030B020404" pitchFamily="18" charset="0"/>
              </a:rPr>
              <a:t>Incentives, Rewards and Prizes</a:t>
            </a:r>
          </a:p>
          <a:p>
            <a:pPr algn="ctr"/>
            <a:endParaRPr lang="en-GB" sz="1100" dirty="0"/>
          </a:p>
          <a:p>
            <a:pPr algn="ctr"/>
            <a:r>
              <a:rPr lang="en-GB" sz="1100" dirty="0" smtClean="0"/>
              <a:t>Did you know that your child can earn </a:t>
            </a:r>
            <a:r>
              <a:rPr lang="en-GB" sz="1100" dirty="0"/>
              <a:t>rewards and prizes for being in school every day!  To recognise that children have 100% attendance each term they can win various prizes as well as a certificate to acknowledge their achievement. </a:t>
            </a:r>
            <a:endParaRPr lang="en-GB" sz="1100" dirty="0" smtClean="0"/>
          </a:p>
          <a:p>
            <a:pPr algn="ctr"/>
            <a:endParaRPr lang="en-GB" sz="1100" dirty="0"/>
          </a:p>
          <a:p>
            <a:pPr algn="ctr"/>
            <a:r>
              <a:rPr lang="en-GB" sz="1100" dirty="0" smtClean="0"/>
              <a:t>At the end of the academic year there are also larger prizes and treat days for children who end the academic year above 98% attendance.</a:t>
            </a:r>
          </a:p>
          <a:p>
            <a:pPr algn="ctr"/>
            <a:endParaRPr lang="en-GB" sz="1100" dirty="0"/>
          </a:p>
          <a:p>
            <a:pPr algn="ctr"/>
            <a:r>
              <a:rPr lang="en-GB" sz="1100" dirty="0"/>
              <a:t>Late marks are also taken into account, children are only allowed a maximum of 2 late marks per term with an attendance percentage of 100% to be in with a chance of winning </a:t>
            </a:r>
            <a:r>
              <a:rPr lang="en-GB" sz="1100" dirty="0" smtClean="0"/>
              <a:t>a large prize at the end of the academic year. </a:t>
            </a:r>
            <a:endParaRPr lang="en-GB" sz="1100" dirty="0"/>
          </a:p>
          <a:p>
            <a:pPr algn="ctr"/>
            <a:endParaRPr lang="en-GB" sz="1100" dirty="0" smtClean="0"/>
          </a:p>
          <a:p>
            <a:pPr algn="ctr"/>
            <a:endParaRPr lang="en-GB" sz="1100" dirty="0"/>
          </a:p>
          <a:p>
            <a:pPr algn="ctr"/>
            <a:r>
              <a:rPr lang="en-GB" sz="1100" dirty="0" smtClean="0"/>
              <a:t>Please don’t give up if your chil</a:t>
            </a:r>
            <a:r>
              <a:rPr lang="en-GB" sz="1100" dirty="0"/>
              <a:t>d</a:t>
            </a:r>
            <a:r>
              <a:rPr lang="en-GB" sz="1100" dirty="0" smtClean="0"/>
              <a:t> misses a day of school, there are lots of various prizes for the children to win.</a:t>
            </a:r>
          </a:p>
          <a:p>
            <a:pPr algn="ctr"/>
            <a:endParaRPr lang="en-GB" sz="1100" dirty="0"/>
          </a:p>
          <a:p>
            <a:pPr algn="ctr"/>
            <a:r>
              <a:rPr lang="en-GB" sz="1600" b="1" dirty="0">
                <a:solidFill>
                  <a:srgbClr val="FFC000"/>
                </a:solidFill>
              </a:rPr>
              <a:t>The children must be in to win!!</a:t>
            </a:r>
            <a:endParaRPr lang="en-GB" sz="1600" dirty="0">
              <a:solidFill>
                <a:srgbClr val="FFC000"/>
              </a:solidFill>
            </a:endParaRPr>
          </a:p>
          <a:p>
            <a:pPr algn="ctr"/>
            <a:endParaRPr lang="en-GB" sz="1100" dirty="0" smtClean="0"/>
          </a:p>
          <a:p>
            <a:pPr algn="ctr"/>
            <a:endParaRPr lang="en-GB" sz="1100" dirty="0"/>
          </a:p>
        </p:txBody>
      </p:sp>
      <p:pic>
        <p:nvPicPr>
          <p:cNvPr id="12" name="Picture 2" descr="740+ Inflatable Slide Illustrations, Royalty-Free Vect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6147647"/>
            <a:ext cx="1405016" cy="1039711"/>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2" descr="Star Clip Art Images - Free Download on Freep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Star Clip Art Images - Free Download on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60" y="8067638"/>
            <a:ext cx="607592" cy="4277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Star Clip Art Images - Free Download on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026" y="4492146"/>
            <a:ext cx="607592" cy="4277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Star Clip Art Images - Free Download on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506" y="5507601"/>
            <a:ext cx="607592" cy="4277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utumn Tree Stock Illustrations – 352,950 Autumn Tree Stock Illustrations,  Vectors &amp; Clipart - Dreams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2670" y="9512136"/>
            <a:ext cx="1139252" cy="9629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autiful Autumn Leaves Hanging On A String Fall Season Banner In Flat  Style Colorful Seasonal Garland With Maple And Oak Leaves Isolated On A  White Background Hand Drawn Vector Illustration Stock Illustratio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616" y="50151"/>
            <a:ext cx="7206347" cy="11199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9618" y="1966925"/>
            <a:ext cx="6710342" cy="2308324"/>
          </a:xfrm>
          <a:prstGeom prst="rect">
            <a:avLst/>
          </a:prstGeom>
          <a:ln w="38100">
            <a:solidFill>
              <a:srgbClr val="99293E"/>
            </a:solidFill>
            <a:prstDash val="lgDashDot"/>
          </a:ln>
        </p:spPr>
        <p:txBody>
          <a:bodyPr wrap="square">
            <a:spAutoFit/>
          </a:bodyPr>
          <a:lstStyle/>
          <a:p>
            <a:r>
              <a:rPr lang="en-GB" sz="1200" b="1" cap="all" dirty="0">
                <a:solidFill>
                  <a:srgbClr val="F78B15"/>
                </a:solidFill>
                <a:latin typeface="Verdana" panose="020B0604030504040204" pitchFamily="34" charset="0"/>
              </a:rPr>
              <a:t>BENEFITS OF HIGH ATTENDANCE</a:t>
            </a:r>
            <a:r>
              <a:rPr lang="en-GB" sz="1200" b="1" cap="all" dirty="0" smtClean="0">
                <a:solidFill>
                  <a:srgbClr val="F78B15"/>
                </a:solidFill>
                <a:latin typeface="Verdana" panose="020B0604030504040204" pitchFamily="34" charset="0"/>
              </a:rPr>
              <a:t>:</a:t>
            </a:r>
          </a:p>
          <a:p>
            <a:endParaRPr lang="en-GB" sz="1200" cap="all" dirty="0">
              <a:solidFill>
                <a:srgbClr val="33312F"/>
              </a:solidFill>
              <a:latin typeface="Montserrat"/>
            </a:endParaRPr>
          </a:p>
          <a:p>
            <a:pPr>
              <a:buFont typeface="Arial" panose="020B0604020202020204" pitchFamily="34" charset="0"/>
              <a:buChar char="•"/>
            </a:pPr>
            <a:r>
              <a:rPr lang="en-GB" sz="1200" dirty="0">
                <a:solidFill>
                  <a:srgbClr val="1D1D1B"/>
                </a:solidFill>
                <a:latin typeface="Montserrat"/>
              </a:rPr>
              <a:t>Good attendance = high achievement    </a:t>
            </a:r>
            <a:endParaRPr lang="en-GB" sz="1200" dirty="0" smtClean="0">
              <a:solidFill>
                <a:srgbClr val="1D1D1B"/>
              </a:solidFill>
              <a:latin typeface="Montserrat"/>
            </a:endParaRPr>
          </a:p>
          <a:p>
            <a:pPr>
              <a:buFont typeface="Arial" panose="020B0604020202020204" pitchFamily="34" charset="0"/>
              <a:buChar char="•"/>
            </a:pPr>
            <a:r>
              <a:rPr lang="en-GB" sz="1200" dirty="0" smtClean="0">
                <a:solidFill>
                  <a:srgbClr val="1D1D1B"/>
                </a:solidFill>
                <a:latin typeface="Montserrat"/>
              </a:rPr>
              <a:t>It </a:t>
            </a:r>
            <a:r>
              <a:rPr lang="en-GB" sz="1200" dirty="0">
                <a:solidFill>
                  <a:srgbClr val="1D1D1B"/>
                </a:solidFill>
                <a:latin typeface="Montserrat"/>
              </a:rPr>
              <a:t>gives students the best chance of being successful at </a:t>
            </a:r>
            <a:r>
              <a:rPr lang="en-GB" sz="1200" dirty="0" smtClean="0">
                <a:solidFill>
                  <a:srgbClr val="1D1D1B"/>
                </a:solidFill>
                <a:latin typeface="Montserrat"/>
              </a:rPr>
              <a:t>school</a:t>
            </a:r>
            <a:endParaRPr lang="en-GB" sz="1200" dirty="0">
              <a:solidFill>
                <a:srgbClr val="1D1D1B"/>
              </a:solidFill>
              <a:latin typeface="Montserrat"/>
            </a:endParaRPr>
          </a:p>
          <a:p>
            <a:pPr>
              <a:buFont typeface="Arial" panose="020B0604020202020204" pitchFamily="34" charset="0"/>
              <a:buChar char="•"/>
            </a:pPr>
            <a:r>
              <a:rPr lang="en-GB" sz="1200" dirty="0">
                <a:solidFill>
                  <a:srgbClr val="1D1D1B"/>
                </a:solidFill>
                <a:latin typeface="Montserrat"/>
              </a:rPr>
              <a:t>Evidence shows students make better progress and get better results than students with poor </a:t>
            </a:r>
            <a:r>
              <a:rPr lang="en-GB" sz="1200" dirty="0" smtClean="0">
                <a:solidFill>
                  <a:srgbClr val="1D1D1B"/>
                </a:solidFill>
                <a:latin typeface="Montserrat"/>
              </a:rPr>
              <a:t>attendance</a:t>
            </a:r>
          </a:p>
          <a:p>
            <a:pPr>
              <a:buFont typeface="Arial" panose="020B0604020202020204" pitchFamily="34" charset="0"/>
              <a:buChar char="•"/>
            </a:pPr>
            <a:r>
              <a:rPr lang="en-GB" sz="1200" dirty="0" smtClean="0">
                <a:solidFill>
                  <a:srgbClr val="1D1D1B"/>
                </a:solidFill>
                <a:latin typeface="Montserrat"/>
              </a:rPr>
              <a:t>It </a:t>
            </a:r>
            <a:r>
              <a:rPr lang="en-GB" sz="1200" dirty="0">
                <a:solidFill>
                  <a:srgbClr val="1D1D1B"/>
                </a:solidFill>
                <a:latin typeface="Montserrat"/>
              </a:rPr>
              <a:t>allows students to be able to be involved in all activities that the school </a:t>
            </a:r>
            <a:r>
              <a:rPr lang="en-GB" sz="1200" dirty="0" smtClean="0">
                <a:solidFill>
                  <a:srgbClr val="1D1D1B"/>
                </a:solidFill>
                <a:latin typeface="Montserrat"/>
              </a:rPr>
              <a:t>runs</a:t>
            </a:r>
            <a:endParaRPr lang="en-GB" sz="1200" dirty="0">
              <a:solidFill>
                <a:srgbClr val="1D1D1B"/>
              </a:solidFill>
              <a:latin typeface="Montserrat"/>
            </a:endParaRPr>
          </a:p>
          <a:p>
            <a:pPr>
              <a:buFont typeface="Arial" panose="020B0604020202020204" pitchFamily="34" charset="0"/>
              <a:buChar char="•"/>
            </a:pPr>
            <a:r>
              <a:rPr lang="en-GB" sz="1200" dirty="0">
                <a:solidFill>
                  <a:srgbClr val="1D1D1B"/>
                </a:solidFill>
                <a:latin typeface="Montserrat"/>
              </a:rPr>
              <a:t>It supports students to develop positive social relationships with friends and </a:t>
            </a:r>
            <a:r>
              <a:rPr lang="en-GB" sz="1200" dirty="0" smtClean="0">
                <a:solidFill>
                  <a:srgbClr val="1D1D1B"/>
                </a:solidFill>
                <a:latin typeface="Montserrat"/>
              </a:rPr>
              <a:t>staff</a:t>
            </a:r>
            <a:endParaRPr lang="en-GB" sz="1200" dirty="0">
              <a:solidFill>
                <a:srgbClr val="1D1D1B"/>
              </a:solidFill>
              <a:latin typeface="Montserrat"/>
            </a:endParaRPr>
          </a:p>
          <a:p>
            <a:pPr>
              <a:buFont typeface="Arial" panose="020B0604020202020204" pitchFamily="34" charset="0"/>
              <a:buChar char="•"/>
            </a:pPr>
            <a:r>
              <a:rPr lang="en-GB" sz="1200" dirty="0">
                <a:solidFill>
                  <a:srgbClr val="1D1D1B"/>
                </a:solidFill>
                <a:latin typeface="Montserrat"/>
              </a:rPr>
              <a:t>At the start of terms, particularly when classes are new, or where there are planned assessments being held at school, students miss out on key times in their </a:t>
            </a:r>
            <a:r>
              <a:rPr lang="en-GB" sz="1200" dirty="0" smtClean="0">
                <a:solidFill>
                  <a:srgbClr val="1D1D1B"/>
                </a:solidFill>
                <a:latin typeface="Montserrat"/>
              </a:rPr>
              <a:t>education</a:t>
            </a:r>
            <a:endParaRPr lang="en-GB" sz="1200" dirty="0">
              <a:solidFill>
                <a:srgbClr val="1D1D1B"/>
              </a:solidFill>
              <a:latin typeface="Montserrat"/>
            </a:endParaRPr>
          </a:p>
          <a:p>
            <a:pPr>
              <a:buFont typeface="Arial" panose="020B0604020202020204" pitchFamily="34" charset="0"/>
              <a:buChar char="•"/>
            </a:pPr>
            <a:r>
              <a:rPr lang="en-GB" sz="1200" dirty="0">
                <a:solidFill>
                  <a:srgbClr val="1D1D1B"/>
                </a:solidFill>
                <a:latin typeface="Montserrat"/>
              </a:rPr>
              <a:t>It promotes a good work </a:t>
            </a:r>
            <a:r>
              <a:rPr lang="en-GB" sz="1200" dirty="0" smtClean="0">
                <a:solidFill>
                  <a:srgbClr val="1D1D1B"/>
                </a:solidFill>
                <a:latin typeface="Montserrat"/>
              </a:rPr>
              <a:t>ethic</a:t>
            </a:r>
            <a:endParaRPr lang="en-GB" sz="1200" dirty="0">
              <a:solidFill>
                <a:srgbClr val="1D1D1B"/>
              </a:solidFill>
              <a:latin typeface="Montserrat"/>
            </a:endParaRPr>
          </a:p>
          <a:p>
            <a:endParaRPr lang="en-GB" sz="1200" b="0" i="0" dirty="0">
              <a:solidFill>
                <a:srgbClr val="1D1D1B"/>
              </a:solidFill>
              <a:effectLst/>
              <a:latin typeface="Montserrat"/>
            </a:endParaRPr>
          </a:p>
        </p:txBody>
      </p:sp>
      <p:pic>
        <p:nvPicPr>
          <p:cNvPr id="20" name="Picture 10" descr="Attendance and Punctuality | St Cecilia's Infant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8108" y="997017"/>
            <a:ext cx="2173184" cy="6853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76894" y="9228836"/>
            <a:ext cx="5995612" cy="646331"/>
          </a:xfrm>
          <a:prstGeom prst="rect">
            <a:avLst/>
          </a:prstGeom>
          <a:ln w="38100">
            <a:noFill/>
            <a:prstDash val="sysDot"/>
          </a:ln>
        </p:spPr>
        <p:txBody>
          <a:bodyPr wrap="square">
            <a:spAutoFit/>
          </a:bodyPr>
          <a:lstStyle/>
          <a:p>
            <a:pPr algn="ctr"/>
            <a:r>
              <a:rPr lang="en-GB" b="1" dirty="0">
                <a:solidFill>
                  <a:srgbClr val="FF6600"/>
                </a:solidFill>
              </a:rPr>
              <a:t>If you would like more information on your child’s individual attendance, please speak to Mrs O’Connor.</a:t>
            </a:r>
          </a:p>
        </p:txBody>
      </p:sp>
      <p:sp>
        <p:nvSpPr>
          <p:cNvPr id="2" name="AutoShape 2" descr="Inflatable Slides Stock Illustration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Free Inflatable Slide Cliparts, Download Free Inflatable Slide Cliparts png  images, Free ClipArts on Clipart Libra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2197" y="6316727"/>
            <a:ext cx="1609725" cy="116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65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8265</TotalTime>
  <Words>690</Words>
  <Application>Microsoft Office PowerPoint</Application>
  <PresentationFormat>Custom</PresentationFormat>
  <Paragraphs>83</Paragraphs>
  <Slides>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Arial</vt:lpstr>
      <vt:lpstr>Bodoni MT Black</vt:lpstr>
      <vt:lpstr>Calibri</vt:lpstr>
      <vt:lpstr>Calibri Light</vt:lpstr>
      <vt:lpstr>Cooper Black</vt:lpstr>
      <vt:lpstr>Montserrat</vt:lpstr>
      <vt:lpstr>Open Sans</vt:lpstr>
      <vt:lpstr>Segoe Print</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Ange Shaw</cp:lastModifiedBy>
  <cp:revision>456</cp:revision>
  <cp:lastPrinted>2023-10-05T11:20:36Z</cp:lastPrinted>
  <dcterms:created xsi:type="dcterms:W3CDTF">2017-11-10T11:10:22Z</dcterms:created>
  <dcterms:modified xsi:type="dcterms:W3CDTF">2024-10-11T09:27:02Z</dcterms:modified>
</cp:coreProperties>
</file>