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handoutMasterIdLst>
    <p:handoutMasterId r:id="rId5"/>
  </p:handoutMasterIdLst>
  <p:sldIdLst>
    <p:sldId id="256" r:id="rId2"/>
    <p:sldId id="257" r:id="rId3"/>
  </p:sldIdLst>
  <p:sldSz cx="7559675" cy="1069181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rsty Oconnor" initials="KO" lastIdx="1" clrIdx="0">
    <p:extLst>
      <p:ext uri="{19B8F6BF-5375-455C-9EA6-DF929625EA0E}">
        <p15:presenceInfo xmlns:p15="http://schemas.microsoft.com/office/powerpoint/2012/main" userId="S-1-5-21-1554206993-2270710428-2988991324-37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C9520"/>
    <a:srgbClr val="FFCCFF"/>
    <a:srgbClr val="FF6600"/>
    <a:srgbClr val="F78B15"/>
    <a:srgbClr val="99293E"/>
    <a:srgbClr val="78490A"/>
    <a:srgbClr val="F2B360"/>
    <a:srgbClr val="FFCC00"/>
    <a:srgbClr val="FFFF99"/>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773" autoAdjust="0"/>
    <p:restoredTop sz="88382" autoAdjust="0"/>
  </p:normalViewPr>
  <p:slideViewPr>
    <p:cSldViewPr snapToGrid="0" snapToObjects="1">
      <p:cViewPr>
        <p:scale>
          <a:sx n="136" d="100"/>
          <a:sy n="136" d="100"/>
        </p:scale>
        <p:origin x="48" y="-42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217" cy="497603"/>
          </a:xfrm>
          <a:prstGeom prst="rect">
            <a:avLst/>
          </a:prstGeom>
        </p:spPr>
        <p:txBody>
          <a:bodyPr vert="horz" lIns="91577" tIns="45789" rIns="91577" bIns="45789" rtlCol="0"/>
          <a:lstStyle>
            <a:lvl1pPr algn="l">
              <a:defRPr sz="1200"/>
            </a:lvl1pPr>
          </a:lstStyle>
          <a:p>
            <a:endParaRPr lang="en-GB"/>
          </a:p>
        </p:txBody>
      </p:sp>
      <p:sp>
        <p:nvSpPr>
          <p:cNvPr id="3" name="Date Placeholder 2"/>
          <p:cNvSpPr>
            <a:spLocks noGrp="1"/>
          </p:cNvSpPr>
          <p:nvPr>
            <p:ph type="dt" sz="quarter" idx="1"/>
          </p:nvPr>
        </p:nvSpPr>
        <p:spPr>
          <a:xfrm>
            <a:off x="3855981" y="0"/>
            <a:ext cx="2951217" cy="497603"/>
          </a:xfrm>
          <a:prstGeom prst="rect">
            <a:avLst/>
          </a:prstGeom>
        </p:spPr>
        <p:txBody>
          <a:bodyPr vert="horz" lIns="91577" tIns="45789" rIns="91577" bIns="45789" rtlCol="0"/>
          <a:lstStyle>
            <a:lvl1pPr algn="r">
              <a:defRPr sz="1200"/>
            </a:lvl1pPr>
          </a:lstStyle>
          <a:p>
            <a:fld id="{57F44B7A-0A01-4002-81D2-112874687222}" type="datetimeFigureOut">
              <a:rPr lang="en-GB" smtClean="0"/>
              <a:t>08/11/2024</a:t>
            </a:fld>
            <a:endParaRPr lang="en-GB"/>
          </a:p>
        </p:txBody>
      </p:sp>
      <p:sp>
        <p:nvSpPr>
          <p:cNvPr id="4" name="Footer Placeholder 3"/>
          <p:cNvSpPr>
            <a:spLocks noGrp="1"/>
          </p:cNvSpPr>
          <p:nvPr>
            <p:ph type="ftr" sz="quarter" idx="2"/>
          </p:nvPr>
        </p:nvSpPr>
        <p:spPr>
          <a:xfrm>
            <a:off x="0" y="9443322"/>
            <a:ext cx="2951217" cy="497603"/>
          </a:xfrm>
          <a:prstGeom prst="rect">
            <a:avLst/>
          </a:prstGeom>
        </p:spPr>
        <p:txBody>
          <a:bodyPr vert="horz" lIns="91577" tIns="45789" rIns="91577" bIns="45789" rtlCol="0" anchor="b"/>
          <a:lstStyle>
            <a:lvl1pPr algn="l">
              <a:defRPr sz="1200"/>
            </a:lvl1pPr>
          </a:lstStyle>
          <a:p>
            <a:endParaRPr lang="en-GB"/>
          </a:p>
        </p:txBody>
      </p:sp>
      <p:sp>
        <p:nvSpPr>
          <p:cNvPr id="5" name="Slide Number Placeholder 4"/>
          <p:cNvSpPr>
            <a:spLocks noGrp="1"/>
          </p:cNvSpPr>
          <p:nvPr>
            <p:ph type="sldNum" sz="quarter" idx="3"/>
          </p:nvPr>
        </p:nvSpPr>
        <p:spPr>
          <a:xfrm>
            <a:off x="3855981" y="9443322"/>
            <a:ext cx="2951217" cy="497603"/>
          </a:xfrm>
          <a:prstGeom prst="rect">
            <a:avLst/>
          </a:prstGeom>
        </p:spPr>
        <p:txBody>
          <a:bodyPr vert="horz" lIns="91577" tIns="45789" rIns="91577" bIns="45789" rtlCol="0" anchor="b"/>
          <a:lstStyle>
            <a:lvl1pPr algn="r">
              <a:defRPr sz="1200"/>
            </a:lvl1pPr>
          </a:lstStyle>
          <a:p>
            <a:fld id="{29CA7A77-B0CD-440D-8B70-6EA4923CCB3C}" type="slidenum">
              <a:rPr lang="en-GB" smtClean="0"/>
              <a:t>‹#›</a:t>
            </a:fld>
            <a:endParaRPr lang="en-GB"/>
          </a:p>
        </p:txBody>
      </p:sp>
    </p:spTree>
    <p:extLst>
      <p:ext uri="{BB962C8B-B14F-4D97-AF65-F5344CB8AC3E}">
        <p14:creationId xmlns:p14="http://schemas.microsoft.com/office/powerpoint/2010/main" val="33642844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217" cy="497603"/>
          </a:xfrm>
          <a:prstGeom prst="rect">
            <a:avLst/>
          </a:prstGeom>
        </p:spPr>
        <p:txBody>
          <a:bodyPr vert="horz" lIns="91577" tIns="45789" rIns="91577" bIns="45789" rtlCol="0"/>
          <a:lstStyle>
            <a:lvl1pPr algn="l">
              <a:defRPr sz="1200"/>
            </a:lvl1pPr>
          </a:lstStyle>
          <a:p>
            <a:endParaRPr lang="en-GB"/>
          </a:p>
        </p:txBody>
      </p:sp>
      <p:sp>
        <p:nvSpPr>
          <p:cNvPr id="3" name="Date Placeholder 2"/>
          <p:cNvSpPr>
            <a:spLocks noGrp="1"/>
          </p:cNvSpPr>
          <p:nvPr>
            <p:ph type="dt" idx="1"/>
          </p:nvPr>
        </p:nvSpPr>
        <p:spPr>
          <a:xfrm>
            <a:off x="3855981" y="0"/>
            <a:ext cx="2951217" cy="497603"/>
          </a:xfrm>
          <a:prstGeom prst="rect">
            <a:avLst/>
          </a:prstGeom>
        </p:spPr>
        <p:txBody>
          <a:bodyPr vert="horz" lIns="91577" tIns="45789" rIns="91577" bIns="45789" rtlCol="0"/>
          <a:lstStyle>
            <a:lvl1pPr algn="r">
              <a:defRPr sz="1200"/>
            </a:lvl1pPr>
          </a:lstStyle>
          <a:p>
            <a:fld id="{388BD416-89B9-4C22-BCA4-9FF6CD315584}" type="datetimeFigureOut">
              <a:rPr lang="en-GB" smtClean="0"/>
              <a:t>08/11/2024</a:t>
            </a:fld>
            <a:endParaRPr lang="en-GB"/>
          </a:p>
        </p:txBody>
      </p:sp>
      <p:sp>
        <p:nvSpPr>
          <p:cNvPr id="4" name="Slide Image Placeholder 3"/>
          <p:cNvSpPr>
            <a:spLocks noGrp="1" noRot="1" noChangeAspect="1"/>
          </p:cNvSpPr>
          <p:nvPr>
            <p:ph type="sldImg" idx="2"/>
          </p:nvPr>
        </p:nvSpPr>
        <p:spPr>
          <a:xfrm>
            <a:off x="2217738" y="1243013"/>
            <a:ext cx="2373312" cy="3354387"/>
          </a:xfrm>
          <a:prstGeom prst="rect">
            <a:avLst/>
          </a:prstGeom>
          <a:noFill/>
          <a:ln w="12700">
            <a:solidFill>
              <a:prstClr val="black"/>
            </a:solidFill>
          </a:ln>
        </p:spPr>
        <p:txBody>
          <a:bodyPr vert="horz" lIns="91577" tIns="45789" rIns="91577" bIns="45789" rtlCol="0" anchor="ctr"/>
          <a:lstStyle/>
          <a:p>
            <a:endParaRPr lang="en-GB"/>
          </a:p>
        </p:txBody>
      </p:sp>
      <p:sp>
        <p:nvSpPr>
          <p:cNvPr id="5" name="Notes Placeholder 4"/>
          <p:cNvSpPr>
            <a:spLocks noGrp="1"/>
          </p:cNvSpPr>
          <p:nvPr>
            <p:ph type="body" sz="quarter" idx="3"/>
          </p:nvPr>
        </p:nvSpPr>
        <p:spPr>
          <a:xfrm>
            <a:off x="680562" y="4783664"/>
            <a:ext cx="5447666" cy="3914050"/>
          </a:xfrm>
          <a:prstGeom prst="rect">
            <a:avLst/>
          </a:prstGeom>
        </p:spPr>
        <p:txBody>
          <a:bodyPr vert="horz" lIns="91577" tIns="45789" rIns="91577" bIns="457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3322"/>
            <a:ext cx="2951217" cy="497603"/>
          </a:xfrm>
          <a:prstGeom prst="rect">
            <a:avLst/>
          </a:prstGeom>
        </p:spPr>
        <p:txBody>
          <a:bodyPr vert="horz" lIns="91577" tIns="45789" rIns="91577" bIns="45789" rtlCol="0" anchor="b"/>
          <a:lstStyle>
            <a:lvl1pPr algn="l">
              <a:defRPr sz="1200"/>
            </a:lvl1pPr>
          </a:lstStyle>
          <a:p>
            <a:endParaRPr lang="en-GB"/>
          </a:p>
        </p:txBody>
      </p:sp>
      <p:sp>
        <p:nvSpPr>
          <p:cNvPr id="7" name="Slide Number Placeholder 6"/>
          <p:cNvSpPr>
            <a:spLocks noGrp="1"/>
          </p:cNvSpPr>
          <p:nvPr>
            <p:ph type="sldNum" sz="quarter" idx="5"/>
          </p:nvPr>
        </p:nvSpPr>
        <p:spPr>
          <a:xfrm>
            <a:off x="3855981" y="9443322"/>
            <a:ext cx="2951217" cy="497603"/>
          </a:xfrm>
          <a:prstGeom prst="rect">
            <a:avLst/>
          </a:prstGeom>
        </p:spPr>
        <p:txBody>
          <a:bodyPr vert="horz" lIns="91577" tIns="45789" rIns="91577" bIns="45789" rtlCol="0" anchor="b"/>
          <a:lstStyle>
            <a:lvl1pPr algn="r">
              <a:defRPr sz="1200"/>
            </a:lvl1pPr>
          </a:lstStyle>
          <a:p>
            <a:fld id="{D48F6272-FB64-48A6-969C-6EA2C0CBF406}" type="slidenum">
              <a:rPr lang="en-GB" smtClean="0"/>
              <a:t>‹#›</a:t>
            </a:fld>
            <a:endParaRPr lang="en-GB"/>
          </a:p>
        </p:txBody>
      </p:sp>
    </p:spTree>
    <p:extLst>
      <p:ext uri="{BB962C8B-B14F-4D97-AF65-F5344CB8AC3E}">
        <p14:creationId xmlns:p14="http://schemas.microsoft.com/office/powerpoint/2010/main" val="2832373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48F6272-FB64-48A6-969C-6EA2C0CBF406}" type="slidenum">
              <a:rPr lang="en-GB" smtClean="0"/>
              <a:t>1</a:t>
            </a:fld>
            <a:endParaRPr lang="en-GB"/>
          </a:p>
        </p:txBody>
      </p:sp>
    </p:spTree>
    <p:extLst>
      <p:ext uri="{BB962C8B-B14F-4D97-AF65-F5344CB8AC3E}">
        <p14:creationId xmlns:p14="http://schemas.microsoft.com/office/powerpoint/2010/main" val="519928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GB" smtClean="0"/>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GB" smtClean="0"/>
              <a:t>Click to edit Master subtitle style</a:t>
            </a:r>
            <a:endParaRPr lang="en-US" dirty="0"/>
          </a:p>
        </p:txBody>
      </p:sp>
      <p:sp>
        <p:nvSpPr>
          <p:cNvPr id="4" name="Date Placeholder 3"/>
          <p:cNvSpPr>
            <a:spLocks noGrp="1"/>
          </p:cNvSpPr>
          <p:nvPr>
            <p:ph type="dt" sz="half" idx="10"/>
          </p:nvPr>
        </p:nvSpPr>
        <p:spPr/>
        <p:txBody>
          <a:bodyPr/>
          <a:lstStyle/>
          <a:p>
            <a:fld id="{25F84FB9-A476-EA44-A25D-347024D5706F}" type="datetimeFigureOut">
              <a:rPr lang="en-US" smtClean="0"/>
              <a:t>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833CE4-A515-BC48-93EA-64783E8F6184}" type="slidenum">
              <a:rPr lang="en-US" smtClean="0"/>
              <a:t>‹#›</a:t>
            </a:fld>
            <a:endParaRPr lang="en-US"/>
          </a:p>
        </p:txBody>
      </p:sp>
    </p:spTree>
    <p:extLst>
      <p:ext uri="{BB962C8B-B14F-4D97-AF65-F5344CB8AC3E}">
        <p14:creationId xmlns:p14="http://schemas.microsoft.com/office/powerpoint/2010/main" val="686075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p>
            <a:fld id="{25F84FB9-A476-EA44-A25D-347024D5706F}" type="datetimeFigureOut">
              <a:rPr lang="en-US" smtClean="0"/>
              <a:t>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833CE4-A515-BC48-93EA-64783E8F6184}" type="slidenum">
              <a:rPr lang="en-US" smtClean="0"/>
              <a:t>‹#›</a:t>
            </a:fld>
            <a:endParaRPr lang="en-US"/>
          </a:p>
        </p:txBody>
      </p:sp>
    </p:spTree>
    <p:extLst>
      <p:ext uri="{BB962C8B-B14F-4D97-AF65-F5344CB8AC3E}">
        <p14:creationId xmlns:p14="http://schemas.microsoft.com/office/powerpoint/2010/main" val="1048529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p>
            <a:fld id="{25F84FB9-A476-EA44-A25D-347024D5706F}" type="datetimeFigureOut">
              <a:rPr lang="en-US" smtClean="0"/>
              <a:t>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833CE4-A515-BC48-93EA-64783E8F6184}" type="slidenum">
              <a:rPr lang="en-US" smtClean="0"/>
              <a:t>‹#›</a:t>
            </a:fld>
            <a:endParaRPr lang="en-US"/>
          </a:p>
        </p:txBody>
      </p:sp>
    </p:spTree>
    <p:extLst>
      <p:ext uri="{BB962C8B-B14F-4D97-AF65-F5344CB8AC3E}">
        <p14:creationId xmlns:p14="http://schemas.microsoft.com/office/powerpoint/2010/main" val="390381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p>
            <a:fld id="{25F84FB9-A476-EA44-A25D-347024D5706F}" type="datetimeFigureOut">
              <a:rPr lang="en-US" smtClean="0"/>
              <a:t>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833CE4-A515-BC48-93EA-64783E8F6184}" type="slidenum">
              <a:rPr lang="en-US" smtClean="0"/>
              <a:t>‹#›</a:t>
            </a:fld>
            <a:endParaRPr lang="en-US"/>
          </a:p>
        </p:txBody>
      </p:sp>
    </p:spTree>
    <p:extLst>
      <p:ext uri="{BB962C8B-B14F-4D97-AF65-F5344CB8AC3E}">
        <p14:creationId xmlns:p14="http://schemas.microsoft.com/office/powerpoint/2010/main" val="1036824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GB" smtClean="0"/>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25F84FB9-A476-EA44-A25D-347024D5706F}" type="datetimeFigureOut">
              <a:rPr lang="en-US" smtClean="0"/>
              <a:t>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833CE4-A515-BC48-93EA-64783E8F6184}" type="slidenum">
              <a:rPr lang="en-US" smtClean="0"/>
              <a:t>‹#›</a:t>
            </a:fld>
            <a:endParaRPr lang="en-US"/>
          </a:p>
        </p:txBody>
      </p:sp>
    </p:spTree>
    <p:extLst>
      <p:ext uri="{BB962C8B-B14F-4D97-AF65-F5344CB8AC3E}">
        <p14:creationId xmlns:p14="http://schemas.microsoft.com/office/powerpoint/2010/main" val="1226858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Date Placeholder 4"/>
          <p:cNvSpPr>
            <a:spLocks noGrp="1"/>
          </p:cNvSpPr>
          <p:nvPr>
            <p:ph type="dt" sz="half" idx="10"/>
          </p:nvPr>
        </p:nvSpPr>
        <p:spPr/>
        <p:txBody>
          <a:bodyPr/>
          <a:lstStyle/>
          <a:p>
            <a:fld id="{25F84FB9-A476-EA44-A25D-347024D5706F}" type="datetimeFigureOut">
              <a:rPr lang="en-US" smtClean="0"/>
              <a:t>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833CE4-A515-BC48-93EA-64783E8F6184}" type="slidenum">
              <a:rPr lang="en-US" smtClean="0"/>
              <a:t>‹#›</a:t>
            </a:fld>
            <a:endParaRPr lang="en-US"/>
          </a:p>
        </p:txBody>
      </p:sp>
    </p:spTree>
    <p:extLst>
      <p:ext uri="{BB962C8B-B14F-4D97-AF65-F5344CB8AC3E}">
        <p14:creationId xmlns:p14="http://schemas.microsoft.com/office/powerpoint/2010/main" val="1812885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GB" smtClean="0"/>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smtClean="0"/>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smtClean="0"/>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Date Placeholder 6"/>
          <p:cNvSpPr>
            <a:spLocks noGrp="1"/>
          </p:cNvSpPr>
          <p:nvPr>
            <p:ph type="dt" sz="half" idx="10"/>
          </p:nvPr>
        </p:nvSpPr>
        <p:spPr/>
        <p:txBody>
          <a:bodyPr/>
          <a:lstStyle/>
          <a:p>
            <a:fld id="{25F84FB9-A476-EA44-A25D-347024D5706F}" type="datetimeFigureOut">
              <a:rPr lang="en-US" smtClean="0"/>
              <a:t>11/8/2024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833CE4-A515-BC48-93EA-64783E8F6184}" type="slidenum">
              <a:rPr lang="en-US" smtClean="0"/>
              <a:t>‹#›</a:t>
            </a:fld>
            <a:endParaRPr lang="en-US"/>
          </a:p>
        </p:txBody>
      </p:sp>
    </p:spTree>
    <p:extLst>
      <p:ext uri="{BB962C8B-B14F-4D97-AF65-F5344CB8AC3E}">
        <p14:creationId xmlns:p14="http://schemas.microsoft.com/office/powerpoint/2010/main" val="676329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Date Placeholder 2"/>
          <p:cNvSpPr>
            <a:spLocks noGrp="1"/>
          </p:cNvSpPr>
          <p:nvPr>
            <p:ph type="dt" sz="half" idx="10"/>
          </p:nvPr>
        </p:nvSpPr>
        <p:spPr/>
        <p:txBody>
          <a:bodyPr/>
          <a:lstStyle/>
          <a:p>
            <a:fld id="{25F84FB9-A476-EA44-A25D-347024D5706F}" type="datetimeFigureOut">
              <a:rPr lang="en-US" smtClean="0"/>
              <a:t>11/8/2024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833CE4-A515-BC48-93EA-64783E8F6184}" type="slidenum">
              <a:rPr lang="en-US" smtClean="0"/>
              <a:t>‹#›</a:t>
            </a:fld>
            <a:endParaRPr lang="en-US"/>
          </a:p>
        </p:txBody>
      </p:sp>
    </p:spTree>
    <p:extLst>
      <p:ext uri="{BB962C8B-B14F-4D97-AF65-F5344CB8AC3E}">
        <p14:creationId xmlns:p14="http://schemas.microsoft.com/office/powerpoint/2010/main" val="435214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F84FB9-A476-EA44-A25D-347024D5706F}" type="datetimeFigureOut">
              <a:rPr lang="en-US" smtClean="0"/>
              <a:t>11/8/2024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833CE4-A515-BC48-93EA-64783E8F6184}" type="slidenum">
              <a:rPr lang="en-US" smtClean="0"/>
              <a:t>‹#›</a:t>
            </a:fld>
            <a:endParaRPr lang="en-US"/>
          </a:p>
        </p:txBody>
      </p:sp>
    </p:spTree>
    <p:extLst>
      <p:ext uri="{BB962C8B-B14F-4D97-AF65-F5344CB8AC3E}">
        <p14:creationId xmlns:p14="http://schemas.microsoft.com/office/powerpoint/2010/main" val="328665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smtClean="0"/>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25F84FB9-A476-EA44-A25D-347024D5706F}" type="datetimeFigureOut">
              <a:rPr lang="en-US" smtClean="0"/>
              <a:t>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833CE4-A515-BC48-93EA-64783E8F6184}" type="slidenum">
              <a:rPr lang="en-US" smtClean="0"/>
              <a:t>‹#›</a:t>
            </a:fld>
            <a:endParaRPr lang="en-US"/>
          </a:p>
        </p:txBody>
      </p:sp>
    </p:spTree>
    <p:extLst>
      <p:ext uri="{BB962C8B-B14F-4D97-AF65-F5344CB8AC3E}">
        <p14:creationId xmlns:p14="http://schemas.microsoft.com/office/powerpoint/2010/main" val="553017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smtClean="0"/>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smtClean="0"/>
              <a:t>Drag picture to placeholder or click icon to add</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25F84FB9-A476-EA44-A25D-347024D5706F}" type="datetimeFigureOut">
              <a:rPr lang="en-US" smtClean="0"/>
              <a:t>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833CE4-A515-BC48-93EA-64783E8F6184}" type="slidenum">
              <a:rPr lang="en-US" smtClean="0"/>
              <a:t>‹#›</a:t>
            </a:fld>
            <a:endParaRPr lang="en-US"/>
          </a:p>
        </p:txBody>
      </p:sp>
    </p:spTree>
    <p:extLst>
      <p:ext uri="{BB962C8B-B14F-4D97-AF65-F5344CB8AC3E}">
        <p14:creationId xmlns:p14="http://schemas.microsoft.com/office/powerpoint/2010/main" val="257142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25F84FB9-A476-EA44-A25D-347024D5706F}" type="datetimeFigureOut">
              <a:rPr lang="en-US" smtClean="0"/>
              <a:t>11/8/2024</a:t>
            </a:fld>
            <a:endParaRPr 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6A833CE4-A515-BC48-93EA-64783E8F6184}" type="slidenum">
              <a:rPr lang="en-US" smtClean="0"/>
              <a:t>‹#›</a:t>
            </a:fld>
            <a:endParaRPr lang="en-US"/>
          </a:p>
        </p:txBody>
      </p:sp>
    </p:spTree>
    <p:extLst>
      <p:ext uri="{BB962C8B-B14F-4D97-AF65-F5344CB8AC3E}">
        <p14:creationId xmlns:p14="http://schemas.microsoft.com/office/powerpoint/2010/main" val="20855544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11.jpeg"/><Relationship Id="rId2" Type="http://schemas.openxmlformats.org/officeDocument/2006/relationships/image" Target="../media/image7.jpeg"/><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4689192" y="-13912"/>
            <a:ext cx="1417031" cy="646331"/>
          </a:xfrm>
          <a:prstGeom prst="rect">
            <a:avLst/>
          </a:prstGeom>
        </p:spPr>
        <p:txBody>
          <a:bodyPr wrap="square">
            <a:spAutoFit/>
          </a:bodyPr>
          <a:lstStyle/>
          <a:p>
            <a:pPr algn="r"/>
            <a:endParaRPr lang="en-US" dirty="0" smtClean="0">
              <a:solidFill>
                <a:srgbClr val="1F2F57"/>
              </a:solidFill>
            </a:endParaRPr>
          </a:p>
          <a:p>
            <a:pPr algn="r"/>
            <a:r>
              <a:rPr lang="en-US" dirty="0" smtClean="0">
                <a:solidFill>
                  <a:srgbClr val="1F2F57"/>
                </a:solidFill>
              </a:rPr>
              <a:t>2024 </a:t>
            </a:r>
            <a:endParaRPr lang="en-US" dirty="0">
              <a:solidFill>
                <a:srgbClr val="1F2F57"/>
              </a:solidFill>
            </a:endParaRPr>
          </a:p>
        </p:txBody>
      </p:sp>
      <p:sp>
        <p:nvSpPr>
          <p:cNvPr id="5" name="Rectangle 4"/>
          <p:cNvSpPr/>
          <p:nvPr/>
        </p:nvSpPr>
        <p:spPr>
          <a:xfrm>
            <a:off x="146693" y="565468"/>
            <a:ext cx="3468872" cy="1323439"/>
          </a:xfrm>
          <a:prstGeom prst="rect">
            <a:avLst/>
          </a:prstGeom>
        </p:spPr>
        <p:txBody>
          <a:bodyPr wrap="square">
            <a:spAutoFit/>
          </a:bodyPr>
          <a:lstStyle/>
          <a:p>
            <a:pPr algn="r"/>
            <a:r>
              <a:rPr lang="en-US" sz="3000" b="1" dirty="0" smtClean="0">
                <a:solidFill>
                  <a:srgbClr val="1C90B1"/>
                </a:solidFill>
              </a:rPr>
              <a:t>   </a:t>
            </a:r>
            <a:r>
              <a:rPr lang="en-US" sz="5000" b="1" dirty="0" smtClean="0">
                <a:solidFill>
                  <a:srgbClr val="7030A0"/>
                </a:solidFill>
              </a:rPr>
              <a:t>Attendance</a:t>
            </a:r>
          </a:p>
        </p:txBody>
      </p:sp>
      <p:sp>
        <p:nvSpPr>
          <p:cNvPr id="14" name="Rectangle 13"/>
          <p:cNvSpPr/>
          <p:nvPr/>
        </p:nvSpPr>
        <p:spPr>
          <a:xfrm>
            <a:off x="3717791" y="2417676"/>
            <a:ext cx="3066435" cy="430887"/>
          </a:xfrm>
          <a:prstGeom prst="rect">
            <a:avLst/>
          </a:prstGeom>
        </p:spPr>
        <p:txBody>
          <a:bodyPr wrap="square">
            <a:spAutoFit/>
          </a:bodyPr>
          <a:lstStyle/>
          <a:p>
            <a:endParaRPr lang="en-US" sz="1100" dirty="0">
              <a:solidFill>
                <a:srgbClr val="1F2F57"/>
              </a:solidFill>
            </a:endParaRPr>
          </a:p>
          <a:p>
            <a:endParaRPr lang="en-US" sz="1100" dirty="0">
              <a:solidFill>
                <a:srgbClr val="1F2F57"/>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748" y="416465"/>
            <a:ext cx="2617488" cy="726999"/>
          </a:xfrm>
          <a:prstGeom prst="rect">
            <a:avLst/>
          </a:prstGeom>
        </p:spPr>
      </p:pic>
      <p:sp>
        <p:nvSpPr>
          <p:cNvPr id="18" name="TextBox 17"/>
          <p:cNvSpPr txBox="1"/>
          <p:nvPr/>
        </p:nvSpPr>
        <p:spPr>
          <a:xfrm>
            <a:off x="57542" y="2252196"/>
            <a:ext cx="1953352" cy="369332"/>
          </a:xfrm>
          <a:prstGeom prst="rect">
            <a:avLst/>
          </a:prstGeom>
          <a:noFill/>
        </p:spPr>
        <p:txBody>
          <a:bodyPr wrap="square" rtlCol="0">
            <a:spAutoFit/>
          </a:bodyPr>
          <a:lstStyle/>
          <a:p>
            <a:r>
              <a:rPr lang="en-GB" dirty="0" smtClean="0"/>
              <a:t>Dear Parent/Carer,</a:t>
            </a:r>
            <a:endParaRPr lang="en-GB" dirty="0"/>
          </a:p>
        </p:txBody>
      </p:sp>
      <p:sp>
        <p:nvSpPr>
          <p:cNvPr id="23" name="Rectangle 22"/>
          <p:cNvSpPr/>
          <p:nvPr/>
        </p:nvSpPr>
        <p:spPr>
          <a:xfrm>
            <a:off x="3068901" y="15357"/>
            <a:ext cx="1417031" cy="646331"/>
          </a:xfrm>
          <a:prstGeom prst="rect">
            <a:avLst/>
          </a:prstGeom>
        </p:spPr>
        <p:txBody>
          <a:bodyPr wrap="square">
            <a:spAutoFit/>
          </a:bodyPr>
          <a:lstStyle/>
          <a:p>
            <a:pPr algn="r"/>
            <a:endParaRPr lang="en-US" dirty="0" smtClean="0">
              <a:solidFill>
                <a:srgbClr val="1F2F57"/>
              </a:solidFill>
            </a:endParaRPr>
          </a:p>
          <a:p>
            <a:pPr algn="r"/>
            <a:r>
              <a:rPr lang="en-US" dirty="0">
                <a:solidFill>
                  <a:srgbClr val="1F2F57"/>
                </a:solidFill>
              </a:rPr>
              <a:t>8</a:t>
            </a:r>
            <a:r>
              <a:rPr lang="en-US" dirty="0" smtClean="0">
                <a:solidFill>
                  <a:srgbClr val="1F2F57"/>
                </a:solidFill>
              </a:rPr>
              <a:t>th </a:t>
            </a:r>
            <a:endParaRPr lang="en-US" dirty="0">
              <a:solidFill>
                <a:srgbClr val="1F2F57"/>
              </a:solidFill>
            </a:endParaRPr>
          </a:p>
        </p:txBody>
      </p:sp>
      <p:sp>
        <p:nvSpPr>
          <p:cNvPr id="19" name="Rectangle 18"/>
          <p:cNvSpPr/>
          <p:nvPr/>
        </p:nvSpPr>
        <p:spPr>
          <a:xfrm>
            <a:off x="256036" y="1528589"/>
            <a:ext cx="4364965" cy="861774"/>
          </a:xfrm>
          <a:prstGeom prst="rect">
            <a:avLst/>
          </a:prstGeom>
        </p:spPr>
        <p:txBody>
          <a:bodyPr wrap="square">
            <a:spAutoFit/>
          </a:bodyPr>
          <a:lstStyle/>
          <a:p>
            <a:pPr algn="r"/>
            <a:r>
              <a:rPr lang="en-US" sz="5000" b="1" dirty="0" smtClean="0">
                <a:solidFill>
                  <a:srgbClr val="7030A0"/>
                </a:solidFill>
              </a:rPr>
              <a:t>Newsletter</a:t>
            </a:r>
            <a:endParaRPr lang="en-US" sz="5000" b="1" dirty="0">
              <a:solidFill>
                <a:srgbClr val="7030A0"/>
              </a:solidFill>
            </a:endParaRPr>
          </a:p>
        </p:txBody>
      </p:sp>
      <p:sp>
        <p:nvSpPr>
          <p:cNvPr id="17" name="TextBox 16"/>
          <p:cNvSpPr txBox="1"/>
          <p:nvPr/>
        </p:nvSpPr>
        <p:spPr>
          <a:xfrm>
            <a:off x="7268879" y="6307494"/>
            <a:ext cx="46972" cy="714746"/>
          </a:xfrm>
          <a:prstGeom prst="rect">
            <a:avLst/>
          </a:prstGeom>
          <a:noFill/>
        </p:spPr>
        <p:txBody>
          <a:bodyPr wrap="square" rtlCol="0">
            <a:spAutoFit/>
          </a:bodyPr>
          <a:lstStyle/>
          <a:p>
            <a:endParaRPr lang="en-GB" dirty="0"/>
          </a:p>
        </p:txBody>
      </p:sp>
      <p:sp>
        <p:nvSpPr>
          <p:cNvPr id="11" name="AutoShape 2" descr="Party Celebration PNG - celebrate, celebration clipart, fireworks, get, get  together | Clip art, Graphic design text, Firework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AutoShape 14" descr="Free Celebration Cliparts, Download Free Celebration Cliparts png images,  Free ClipArts on Clipart Librar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AutoShape 6" descr="Back to school calligraphic phrase on autumn Vector Image"/>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0" name="AutoShape 10" descr="Free Autumn School Cliparts, Download Free Autumn School Cliparts png  images, Free ClipArts on Clipart Library"/>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 name="AutoShape 14" descr="Free Autumn Clip Art Pictures - Clipartix"/>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6" name="Picture 16" descr="Fall leaves fall clip art autumn clip art leaves clip art clipar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98988" y="149914"/>
            <a:ext cx="848852" cy="539393"/>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p:cNvSpPr txBox="1"/>
          <p:nvPr/>
        </p:nvSpPr>
        <p:spPr>
          <a:xfrm>
            <a:off x="5585034" y="893098"/>
            <a:ext cx="1799737" cy="5078313"/>
          </a:xfrm>
          <a:prstGeom prst="rect">
            <a:avLst/>
          </a:prstGeom>
          <a:noFill/>
          <a:ln w="28575">
            <a:solidFill>
              <a:srgbClr val="99293E"/>
            </a:solidFill>
            <a:prstDash val="lgDashDotDot"/>
          </a:ln>
        </p:spPr>
        <p:txBody>
          <a:bodyPr wrap="square" rtlCol="0">
            <a:spAutoFit/>
          </a:bodyPr>
          <a:lstStyle/>
          <a:p>
            <a:pPr algn="ctr"/>
            <a:r>
              <a:rPr lang="en-GB" sz="1400" b="1" dirty="0" smtClean="0">
                <a:solidFill>
                  <a:srgbClr val="FFC000"/>
                </a:solidFill>
              </a:rPr>
              <a:t>CLASS PERCENTAGES</a:t>
            </a:r>
          </a:p>
          <a:p>
            <a:pPr algn="ctr"/>
            <a:endParaRPr lang="en-GB" sz="1000" dirty="0"/>
          </a:p>
          <a:p>
            <a:pPr algn="ctr"/>
            <a:r>
              <a:rPr lang="en-GB" sz="1000" b="1" dirty="0" smtClean="0">
                <a:solidFill>
                  <a:srgbClr val="00B050"/>
                </a:solidFill>
              </a:rPr>
              <a:t>FIR                 98%</a:t>
            </a:r>
          </a:p>
          <a:p>
            <a:pPr algn="ctr"/>
            <a:r>
              <a:rPr lang="en-GB" sz="1000" b="1" dirty="0" smtClean="0">
                <a:solidFill>
                  <a:srgbClr val="00B050"/>
                </a:solidFill>
              </a:rPr>
              <a:t>	</a:t>
            </a:r>
          </a:p>
          <a:p>
            <a:pPr algn="ctr"/>
            <a:r>
              <a:rPr lang="en-GB" sz="1000" b="1" dirty="0">
                <a:solidFill>
                  <a:srgbClr val="00B050"/>
                </a:solidFill>
              </a:rPr>
              <a:t> </a:t>
            </a:r>
            <a:r>
              <a:rPr lang="en-GB" sz="1000" b="1" dirty="0" smtClean="0">
                <a:solidFill>
                  <a:srgbClr val="00B050"/>
                </a:solidFill>
              </a:rPr>
              <a:t>  </a:t>
            </a:r>
            <a:r>
              <a:rPr lang="en-GB" sz="1000" b="1" dirty="0" smtClean="0">
                <a:solidFill>
                  <a:srgbClr val="FF0000"/>
                </a:solidFill>
              </a:rPr>
              <a:t>PINE               94.3%</a:t>
            </a:r>
          </a:p>
          <a:p>
            <a:pPr algn="ctr"/>
            <a:endParaRPr lang="en-GB" sz="1000" b="1" dirty="0">
              <a:solidFill>
                <a:srgbClr val="00B050"/>
              </a:solidFill>
            </a:endParaRPr>
          </a:p>
          <a:p>
            <a:pPr algn="ctr"/>
            <a:r>
              <a:rPr lang="en-GB" sz="1000" b="1" dirty="0" smtClean="0">
                <a:solidFill>
                  <a:srgbClr val="00B050"/>
                </a:solidFill>
              </a:rPr>
              <a:t>HOLLY           96.7%</a:t>
            </a:r>
          </a:p>
          <a:p>
            <a:pPr algn="ctr"/>
            <a:endParaRPr lang="en-GB" sz="1000" b="1" dirty="0">
              <a:solidFill>
                <a:srgbClr val="00B050"/>
              </a:solidFill>
            </a:endParaRPr>
          </a:p>
          <a:p>
            <a:pPr algn="ctr"/>
            <a:r>
              <a:rPr lang="en-GB" sz="1000" b="1" dirty="0" smtClean="0">
                <a:solidFill>
                  <a:srgbClr val="FF0000"/>
                </a:solidFill>
              </a:rPr>
              <a:t>OAK               95%</a:t>
            </a:r>
          </a:p>
          <a:p>
            <a:pPr algn="ctr"/>
            <a:endParaRPr lang="en-GB" sz="1000" b="1" dirty="0" smtClean="0">
              <a:solidFill>
                <a:srgbClr val="00B050"/>
              </a:solidFill>
            </a:endParaRPr>
          </a:p>
          <a:p>
            <a:pPr algn="ctr"/>
            <a:r>
              <a:rPr lang="en-GB" sz="1000" b="1" dirty="0" smtClean="0">
                <a:solidFill>
                  <a:srgbClr val="00B050"/>
                </a:solidFill>
              </a:rPr>
              <a:t>CHESTNUT   94.3%</a:t>
            </a:r>
          </a:p>
          <a:p>
            <a:pPr algn="ctr"/>
            <a:endParaRPr lang="en-GB" sz="1000" b="1" dirty="0">
              <a:solidFill>
                <a:srgbClr val="FF0000"/>
              </a:solidFill>
            </a:endParaRPr>
          </a:p>
          <a:p>
            <a:pPr algn="ctr"/>
            <a:r>
              <a:rPr lang="en-GB" sz="1000" b="1" dirty="0" smtClean="0">
                <a:solidFill>
                  <a:srgbClr val="FF0000"/>
                </a:solidFill>
              </a:rPr>
              <a:t>WILLOW       94%</a:t>
            </a:r>
          </a:p>
          <a:p>
            <a:pPr algn="ctr"/>
            <a:endParaRPr lang="en-GB" sz="1000" b="1" dirty="0" smtClean="0">
              <a:solidFill>
                <a:srgbClr val="00B050"/>
              </a:solidFill>
            </a:endParaRPr>
          </a:p>
          <a:p>
            <a:pPr algn="ctr"/>
            <a:r>
              <a:rPr lang="en-GB" sz="1000" b="1" dirty="0" smtClean="0">
                <a:solidFill>
                  <a:srgbClr val="FF0000"/>
                </a:solidFill>
              </a:rPr>
              <a:t>ASH               95.8%</a:t>
            </a:r>
          </a:p>
          <a:p>
            <a:pPr algn="ctr"/>
            <a:endParaRPr lang="en-GB" sz="1000" b="1" dirty="0">
              <a:solidFill>
                <a:srgbClr val="00B050"/>
              </a:solidFill>
            </a:endParaRPr>
          </a:p>
          <a:p>
            <a:pPr algn="ctr"/>
            <a:r>
              <a:rPr lang="en-GB" sz="1000" b="1" dirty="0" smtClean="0">
                <a:solidFill>
                  <a:srgbClr val="FF0000"/>
                </a:solidFill>
              </a:rPr>
              <a:t>BEECH          95.8%</a:t>
            </a:r>
          </a:p>
          <a:p>
            <a:pPr algn="ctr"/>
            <a:endParaRPr lang="en-GB" sz="1000" b="1" dirty="0" smtClean="0">
              <a:solidFill>
                <a:srgbClr val="00B050"/>
              </a:solidFill>
            </a:endParaRPr>
          </a:p>
          <a:p>
            <a:pPr algn="ctr"/>
            <a:r>
              <a:rPr lang="en-GB" sz="1000" b="1" dirty="0" smtClean="0">
                <a:solidFill>
                  <a:srgbClr val="00B050"/>
                </a:solidFill>
              </a:rPr>
              <a:t>YEW              99.1%</a:t>
            </a:r>
          </a:p>
          <a:p>
            <a:pPr algn="ctr"/>
            <a:endParaRPr lang="en-GB" sz="1000" b="1" dirty="0" smtClean="0">
              <a:solidFill>
                <a:srgbClr val="00B050"/>
              </a:solidFill>
            </a:endParaRPr>
          </a:p>
          <a:p>
            <a:pPr algn="ctr"/>
            <a:r>
              <a:rPr lang="en-GB" sz="1000" b="1" dirty="0">
                <a:solidFill>
                  <a:srgbClr val="00B050"/>
                </a:solidFill>
              </a:rPr>
              <a:t> </a:t>
            </a:r>
            <a:r>
              <a:rPr lang="en-GB" sz="1000" b="1" dirty="0" smtClean="0">
                <a:solidFill>
                  <a:srgbClr val="00B050"/>
                </a:solidFill>
              </a:rPr>
              <a:t>MAPLE         97%</a:t>
            </a:r>
          </a:p>
          <a:p>
            <a:pPr algn="ctr"/>
            <a:endParaRPr lang="en-GB" sz="1000" b="1" dirty="0" smtClean="0">
              <a:solidFill>
                <a:srgbClr val="00B050"/>
              </a:solidFill>
            </a:endParaRPr>
          </a:p>
          <a:p>
            <a:pPr algn="ctr"/>
            <a:r>
              <a:rPr lang="en-GB" sz="1000" b="1" dirty="0" smtClean="0">
                <a:solidFill>
                  <a:srgbClr val="00B050"/>
                </a:solidFill>
              </a:rPr>
              <a:t>ASPEN          96.6%</a:t>
            </a:r>
          </a:p>
          <a:p>
            <a:pPr algn="ctr"/>
            <a:endParaRPr lang="en-GB" sz="1000" b="1" dirty="0" smtClean="0">
              <a:solidFill>
                <a:srgbClr val="00B050"/>
              </a:solidFill>
            </a:endParaRPr>
          </a:p>
          <a:p>
            <a:pPr algn="ctr"/>
            <a:r>
              <a:rPr lang="en-GB" sz="1000" b="1" dirty="0" smtClean="0">
                <a:solidFill>
                  <a:srgbClr val="FF0000"/>
                </a:solidFill>
              </a:rPr>
              <a:t>BIRCH   94.9%</a:t>
            </a:r>
          </a:p>
          <a:p>
            <a:pPr algn="ctr"/>
            <a:r>
              <a:rPr lang="en-GB" sz="1000" b="1" dirty="0" smtClean="0">
                <a:solidFill>
                  <a:srgbClr val="00B050"/>
                </a:solidFill>
              </a:rPr>
              <a:t>         </a:t>
            </a:r>
          </a:p>
          <a:p>
            <a:pPr algn="ctr"/>
            <a:r>
              <a:rPr lang="en-GB" sz="1000" b="1" dirty="0" smtClean="0">
                <a:solidFill>
                  <a:srgbClr val="00B050"/>
                </a:solidFill>
              </a:rPr>
              <a:t>SYCAMORE  97.3%</a:t>
            </a:r>
          </a:p>
          <a:p>
            <a:pPr algn="ctr"/>
            <a:endParaRPr lang="en-GB" sz="1000" b="1" dirty="0" smtClean="0">
              <a:solidFill>
                <a:srgbClr val="00B050"/>
              </a:solidFill>
            </a:endParaRPr>
          </a:p>
          <a:p>
            <a:pPr algn="ctr"/>
            <a:r>
              <a:rPr lang="en-GB" sz="1000" b="1" dirty="0" smtClean="0">
                <a:solidFill>
                  <a:srgbClr val="FFC000"/>
                </a:solidFill>
              </a:rPr>
              <a:t>The winning class year to date is Yew, a big well done to all of the children in the Yew class!</a:t>
            </a:r>
          </a:p>
        </p:txBody>
      </p:sp>
      <p:pic>
        <p:nvPicPr>
          <p:cNvPr id="1028" name="Picture 4" descr="November Cliparts, Stock Vector and Royalty Free November Illustration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30433" y="149914"/>
            <a:ext cx="1078210" cy="62002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267651" y="4311577"/>
            <a:ext cx="3778250" cy="3231654"/>
          </a:xfrm>
          <a:prstGeom prst="rect">
            <a:avLst/>
          </a:prstGeom>
          <a:solidFill>
            <a:schemeClr val="accent3">
              <a:lumMod val="20000"/>
              <a:lumOff val="80000"/>
            </a:schemeClr>
          </a:solidFill>
          <a:ln w="57150">
            <a:solidFill>
              <a:srgbClr val="FFCCFF"/>
            </a:solidFill>
          </a:ln>
        </p:spPr>
        <p:txBody>
          <a:bodyPr>
            <a:spAutoFit/>
          </a:bodyPr>
          <a:lstStyle/>
          <a:p>
            <a:r>
              <a:rPr lang="en-GB" sz="1200" dirty="0" smtClean="0"/>
              <a:t>Did you know……</a:t>
            </a:r>
          </a:p>
          <a:p>
            <a:endParaRPr lang="en-GB" sz="1200" dirty="0" smtClean="0"/>
          </a:p>
          <a:p>
            <a:r>
              <a:rPr lang="en-GB" sz="1200" dirty="0" smtClean="0"/>
              <a:t>The </a:t>
            </a:r>
            <a:r>
              <a:rPr lang="en-GB" sz="1200" dirty="0"/>
              <a:t>Department for Education (</a:t>
            </a:r>
            <a:r>
              <a:rPr lang="en-GB" sz="1200" dirty="0" err="1"/>
              <a:t>DfE</a:t>
            </a:r>
            <a:r>
              <a:rPr lang="en-GB" sz="1200" dirty="0"/>
              <a:t>) has stated, ‘persistent failure to send children to school is a clear sign of neglect’. The NSPCC has cited, ‘failure to ensure regular school attendance which prevents the child reaching their full potential academically’ as one of their six forms of neglect</a:t>
            </a:r>
            <a:r>
              <a:rPr lang="en-GB" sz="1200" dirty="0" smtClean="0"/>
              <a:t>.</a:t>
            </a:r>
          </a:p>
          <a:p>
            <a:endParaRPr lang="en-GB" sz="1200" dirty="0"/>
          </a:p>
          <a:p>
            <a:r>
              <a:rPr lang="en-GB" sz="1200" dirty="0"/>
              <a:t>‘Working together to safeguard children’ provides a neglect description, ‘The persistent failure to meet a child’s basic physical and/or psychological needs, likely to result in the serious impairment of the child’s health or development’ </a:t>
            </a:r>
            <a:endParaRPr lang="en-GB" sz="1200" dirty="0" smtClean="0"/>
          </a:p>
          <a:p>
            <a:endParaRPr lang="en-GB" sz="1200" dirty="0"/>
          </a:p>
          <a:p>
            <a:endParaRPr lang="en-GB" sz="1200" dirty="0" smtClean="0"/>
          </a:p>
          <a:p>
            <a:endParaRPr lang="en-GB" sz="1200" dirty="0"/>
          </a:p>
        </p:txBody>
      </p:sp>
      <p:sp>
        <p:nvSpPr>
          <p:cNvPr id="27" name="Rectangle 26"/>
          <p:cNvSpPr/>
          <p:nvPr/>
        </p:nvSpPr>
        <p:spPr>
          <a:xfrm>
            <a:off x="4184328" y="6231338"/>
            <a:ext cx="3106851" cy="1754326"/>
          </a:xfrm>
          <a:prstGeom prst="rect">
            <a:avLst/>
          </a:prstGeom>
        </p:spPr>
        <p:txBody>
          <a:bodyPr wrap="square">
            <a:spAutoFit/>
          </a:bodyPr>
          <a:lstStyle/>
          <a:p>
            <a:pPr algn="ctr"/>
            <a:r>
              <a:rPr lang="en-GB" sz="1200" b="1" i="1" u="sng" dirty="0" smtClean="0">
                <a:solidFill>
                  <a:srgbClr val="7030A0"/>
                </a:solidFill>
              </a:rPr>
              <a:t>Attendance duty</a:t>
            </a:r>
          </a:p>
          <a:p>
            <a:pPr algn="ctr"/>
            <a:endParaRPr lang="en-GB" sz="1200" dirty="0" smtClean="0">
              <a:solidFill>
                <a:srgbClr val="7030A0"/>
              </a:solidFill>
            </a:endParaRPr>
          </a:p>
          <a:p>
            <a:pPr algn="ctr"/>
            <a:r>
              <a:rPr lang="en-GB" sz="1200" i="1" dirty="0" smtClean="0">
                <a:solidFill>
                  <a:srgbClr val="7030A0"/>
                </a:solidFill>
              </a:rPr>
              <a:t>Where </a:t>
            </a:r>
            <a:r>
              <a:rPr lang="en-GB" sz="1200" i="1" dirty="0">
                <a:solidFill>
                  <a:srgbClr val="7030A0"/>
                </a:solidFill>
              </a:rPr>
              <a:t>parents decide to have their child</a:t>
            </a:r>
          </a:p>
          <a:p>
            <a:pPr algn="ctr"/>
            <a:r>
              <a:rPr lang="en-GB" sz="1200" i="1" dirty="0">
                <a:solidFill>
                  <a:srgbClr val="7030A0"/>
                </a:solidFill>
              </a:rPr>
              <a:t>registered at </a:t>
            </a:r>
            <a:r>
              <a:rPr lang="en-GB" sz="1200" i="1" dirty="0" smtClean="0">
                <a:solidFill>
                  <a:srgbClr val="7030A0"/>
                </a:solidFill>
              </a:rPr>
              <a:t>school</a:t>
            </a:r>
            <a:r>
              <a:rPr lang="en-GB" sz="1200" i="1" dirty="0">
                <a:solidFill>
                  <a:srgbClr val="7030A0"/>
                </a:solidFill>
              </a:rPr>
              <a:t>, they have an additional</a:t>
            </a:r>
          </a:p>
          <a:p>
            <a:pPr algn="ctr"/>
            <a:r>
              <a:rPr lang="en-GB" sz="1200" i="1" dirty="0">
                <a:solidFill>
                  <a:srgbClr val="7030A0"/>
                </a:solidFill>
              </a:rPr>
              <a:t>legal duty to ensure their child attends that</a:t>
            </a:r>
          </a:p>
          <a:p>
            <a:pPr algn="ctr"/>
            <a:r>
              <a:rPr lang="en-GB" sz="1200" i="1" dirty="0">
                <a:solidFill>
                  <a:srgbClr val="7030A0"/>
                </a:solidFill>
              </a:rPr>
              <a:t>school regularly. This means their child must</a:t>
            </a:r>
          </a:p>
          <a:p>
            <a:pPr algn="ctr"/>
            <a:r>
              <a:rPr lang="en-GB" sz="1200" i="1" dirty="0">
                <a:solidFill>
                  <a:srgbClr val="7030A0"/>
                </a:solidFill>
              </a:rPr>
              <a:t>attend every day that the school is open,</a:t>
            </a:r>
          </a:p>
          <a:p>
            <a:pPr algn="ctr"/>
            <a:r>
              <a:rPr lang="en-GB" sz="1200" i="1" dirty="0">
                <a:solidFill>
                  <a:srgbClr val="7030A0"/>
                </a:solidFill>
              </a:rPr>
              <a:t>except in a small number of allowable</a:t>
            </a:r>
          </a:p>
          <a:p>
            <a:pPr algn="ctr"/>
            <a:r>
              <a:rPr lang="en-GB" sz="1200" i="1" dirty="0">
                <a:solidFill>
                  <a:srgbClr val="7030A0"/>
                </a:solidFill>
              </a:rPr>
              <a:t>circumstances, such as being too ill to </a:t>
            </a:r>
            <a:r>
              <a:rPr lang="en-GB" sz="1200" i="1" dirty="0" smtClean="0">
                <a:solidFill>
                  <a:srgbClr val="7030A0"/>
                </a:solidFill>
              </a:rPr>
              <a:t>attend.</a:t>
            </a:r>
            <a:endParaRPr lang="en-GB" sz="1200" i="1" dirty="0">
              <a:solidFill>
                <a:srgbClr val="7030A0"/>
              </a:solidFill>
            </a:endParaRPr>
          </a:p>
        </p:txBody>
      </p:sp>
      <p:sp>
        <p:nvSpPr>
          <p:cNvPr id="30" name="Rectangle 29"/>
          <p:cNvSpPr/>
          <p:nvPr/>
        </p:nvSpPr>
        <p:spPr>
          <a:xfrm>
            <a:off x="57542" y="2621931"/>
            <a:ext cx="5513388" cy="1200329"/>
          </a:xfrm>
          <a:prstGeom prst="rect">
            <a:avLst/>
          </a:prstGeom>
        </p:spPr>
        <p:txBody>
          <a:bodyPr wrap="square">
            <a:spAutoFit/>
          </a:bodyPr>
          <a:lstStyle/>
          <a:p>
            <a:r>
              <a:rPr lang="en-GB" sz="1200" dirty="0" smtClean="0">
                <a:solidFill>
                  <a:srgbClr val="333333"/>
                </a:solidFill>
                <a:latin typeface="Calibri" panose="020F0502020204030204" pitchFamily="34" charset="0"/>
                <a:cs typeface="Calibri" panose="020F0502020204030204" pitchFamily="34" charset="0"/>
              </a:rPr>
              <a:t>At Jubilee L.E.A.D Academy we </a:t>
            </a:r>
            <a:r>
              <a:rPr lang="en-GB" sz="1200" dirty="0">
                <a:solidFill>
                  <a:srgbClr val="333333"/>
                </a:solidFill>
                <a:latin typeface="Calibri" panose="020F0502020204030204" pitchFamily="34" charset="0"/>
                <a:cs typeface="Calibri" panose="020F0502020204030204" pitchFamily="34" charset="0"/>
              </a:rPr>
              <a:t>seek to ensure that all pupils receive a full time and appropriate education, which will enable them to achieve their potential. For a child to reach their full educational achievement and take full advantage of the educational opportunities offered a high level of school attendance is essential. The routines children develop around attendance and punctuality at school are key for high attainment, confidence with peers and staff and future aspirations.</a:t>
            </a:r>
            <a:endParaRPr lang="en-GB" sz="1200" dirty="0">
              <a:latin typeface="Calibri" panose="020F0502020204030204" pitchFamily="34" charset="0"/>
              <a:cs typeface="Calibri" panose="020F0502020204030204" pitchFamily="34" charset="0"/>
            </a:endParaRPr>
          </a:p>
        </p:txBody>
      </p:sp>
      <p:pic>
        <p:nvPicPr>
          <p:cNvPr id="35" name="Picture 3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68901" y="8243986"/>
            <a:ext cx="4112484" cy="2263424"/>
          </a:xfrm>
          <a:prstGeom prst="rect">
            <a:avLst/>
          </a:prstGeom>
        </p:spPr>
      </p:pic>
      <p:sp>
        <p:nvSpPr>
          <p:cNvPr id="38" name="Oval 37"/>
          <p:cNvSpPr/>
          <p:nvPr/>
        </p:nvSpPr>
        <p:spPr>
          <a:xfrm>
            <a:off x="404761" y="8148119"/>
            <a:ext cx="2201461" cy="1733915"/>
          </a:xfrm>
          <a:prstGeom prst="ellipse">
            <a:avLst/>
          </a:prstGeom>
          <a:solidFill>
            <a:schemeClr val="bg2"/>
          </a:solidFill>
          <a:ln w="28575">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b="1" u="sng" dirty="0" smtClean="0">
                <a:solidFill>
                  <a:srgbClr val="FFC000"/>
                </a:solidFill>
              </a:rPr>
              <a:t>HOLIDAYS</a:t>
            </a:r>
          </a:p>
          <a:p>
            <a:pPr algn="ctr"/>
            <a:r>
              <a:rPr lang="en-GB" sz="1050" b="1" dirty="0" smtClean="0">
                <a:solidFill>
                  <a:srgbClr val="FFC000"/>
                </a:solidFill>
              </a:rPr>
              <a:t>Holidays are not authorised during term time, any holidays taken will be referred to Education Welfare </a:t>
            </a:r>
            <a:r>
              <a:rPr lang="en-GB" sz="1050" b="1" dirty="0" smtClean="0">
                <a:solidFill>
                  <a:srgbClr val="FFC000"/>
                </a:solidFill>
              </a:rPr>
              <a:t>where fines may be issued</a:t>
            </a:r>
            <a:endParaRPr lang="en-GB" sz="1050" b="1" dirty="0">
              <a:solidFill>
                <a:srgbClr val="FFC000"/>
              </a:solidFill>
            </a:endParaRPr>
          </a:p>
          <a:p>
            <a:pPr algn="ctr"/>
            <a:r>
              <a:rPr lang="en-GB" sz="1400" b="1" dirty="0" smtClean="0"/>
              <a:t> </a:t>
            </a:r>
          </a:p>
        </p:txBody>
      </p:sp>
      <p:pic>
        <p:nvPicPr>
          <p:cNvPr id="28" name="Picture 4" descr="Autumn Tree Stock Illustrations – 352,950 Autumn Tree Stock Illustrations,  Vectors &amp; Clipart - Dreamsti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6831" y="9882034"/>
            <a:ext cx="800744" cy="628589"/>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Addingham Primary School - Attendanc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70573" y="4817144"/>
            <a:ext cx="1353833" cy="12062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55774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p:cNvCxnSpPr/>
          <p:nvPr/>
        </p:nvCxnSpPr>
        <p:spPr>
          <a:xfrm>
            <a:off x="8207642" y="12125938"/>
            <a:ext cx="2375859" cy="0"/>
          </a:xfrm>
          <a:prstGeom prst="line">
            <a:avLst/>
          </a:prstGeom>
          <a:ln w="6350">
            <a:solidFill>
              <a:srgbClr val="1C90B1"/>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106271" y="1689054"/>
            <a:ext cx="5404919" cy="3754874"/>
          </a:xfrm>
          <a:prstGeom prst="rect">
            <a:avLst/>
          </a:prstGeom>
        </p:spPr>
        <p:txBody>
          <a:bodyPr wrap="square">
            <a:spAutoFit/>
          </a:bodyPr>
          <a:lstStyle/>
          <a:p>
            <a:pPr algn="ctr"/>
            <a:r>
              <a:rPr lang="en-GB" sz="2400" b="1" u="sng" dirty="0">
                <a:solidFill>
                  <a:schemeClr val="accent2"/>
                </a:solidFill>
                <a:latin typeface="Cooper Black" panose="0208090404030B020404" pitchFamily="18" charset="0"/>
              </a:rPr>
              <a:t>Incentives, Rewards and Prizes</a:t>
            </a:r>
          </a:p>
          <a:p>
            <a:pPr algn="ctr"/>
            <a:endParaRPr lang="en-GB" sz="1100" dirty="0"/>
          </a:p>
          <a:p>
            <a:pPr algn="ctr"/>
            <a:r>
              <a:rPr lang="en-GB" sz="1100" dirty="0" smtClean="0"/>
              <a:t>Did you know that your child can earn </a:t>
            </a:r>
            <a:r>
              <a:rPr lang="en-GB" sz="1100" dirty="0"/>
              <a:t>rewards and prizes for being in school every day!  To recognise that children have 100% attendance each term they can win various prizes as well as a certificate to acknowledge their achievement. </a:t>
            </a:r>
            <a:endParaRPr lang="en-GB" sz="1100" dirty="0" smtClean="0"/>
          </a:p>
          <a:p>
            <a:pPr algn="ctr"/>
            <a:endParaRPr lang="en-GB" sz="1100" dirty="0"/>
          </a:p>
          <a:p>
            <a:pPr algn="ctr"/>
            <a:r>
              <a:rPr lang="en-GB" sz="1100" dirty="0" smtClean="0"/>
              <a:t>At the end of the academic year there are also larger prizes and treats for children who end the academic year above 98% attendance.</a:t>
            </a:r>
          </a:p>
          <a:p>
            <a:pPr algn="ctr"/>
            <a:endParaRPr lang="en-GB" sz="1100" dirty="0"/>
          </a:p>
          <a:p>
            <a:pPr algn="ctr"/>
            <a:endParaRPr lang="en-GB" sz="1100" dirty="0"/>
          </a:p>
          <a:p>
            <a:pPr algn="ctr"/>
            <a:r>
              <a:rPr lang="en-GB" sz="1100" dirty="0"/>
              <a:t>Late marks are also taken into account, children are only allowed a maximum of 2 late marks per term with an attendance percentage of 100% to be in with a chance of winning </a:t>
            </a:r>
            <a:r>
              <a:rPr lang="en-GB" sz="1100" dirty="0" smtClean="0"/>
              <a:t>a large prize at the end of the academic year. </a:t>
            </a:r>
            <a:endParaRPr lang="en-GB" sz="1100" dirty="0"/>
          </a:p>
          <a:p>
            <a:pPr algn="ctr"/>
            <a:endParaRPr lang="en-GB" sz="1100" dirty="0" smtClean="0"/>
          </a:p>
          <a:p>
            <a:pPr algn="ctr"/>
            <a:r>
              <a:rPr lang="en-GB" sz="1100" dirty="0" smtClean="0"/>
              <a:t>Please don’t give up if your chil</a:t>
            </a:r>
            <a:r>
              <a:rPr lang="en-GB" sz="1100" dirty="0"/>
              <a:t>d</a:t>
            </a:r>
            <a:r>
              <a:rPr lang="en-GB" sz="1100" dirty="0" smtClean="0"/>
              <a:t> misses a day of school, there are lots of various prizes for the children to win.</a:t>
            </a:r>
          </a:p>
          <a:p>
            <a:pPr algn="ctr"/>
            <a:endParaRPr lang="en-GB" sz="1100" dirty="0"/>
          </a:p>
          <a:p>
            <a:pPr algn="ctr"/>
            <a:r>
              <a:rPr lang="en-GB" sz="1600" b="1" dirty="0">
                <a:solidFill>
                  <a:srgbClr val="FFC000"/>
                </a:solidFill>
              </a:rPr>
              <a:t>The children must be in to win!!</a:t>
            </a:r>
            <a:endParaRPr lang="en-GB" sz="1600" dirty="0">
              <a:solidFill>
                <a:srgbClr val="FFC000"/>
              </a:solidFill>
            </a:endParaRPr>
          </a:p>
          <a:p>
            <a:pPr algn="ctr"/>
            <a:endParaRPr lang="en-GB" sz="1100" dirty="0" smtClean="0"/>
          </a:p>
          <a:p>
            <a:pPr algn="ctr"/>
            <a:endParaRPr lang="en-GB" sz="1100" dirty="0"/>
          </a:p>
        </p:txBody>
      </p:sp>
      <p:sp>
        <p:nvSpPr>
          <p:cNvPr id="28" name="AutoShape 2" descr="Star Clip Art Images - Free Download on Freepi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28" name="Picture 4" descr="Star Clip Art Images - Free Download on Freepi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4276" y="5161790"/>
            <a:ext cx="797986" cy="576200"/>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4" descr="Star Clip Art Images - Free Download on Freepi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2506" y="4921625"/>
            <a:ext cx="607592" cy="42779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Autumn Tree Stock Illustrations – 352,950 Autumn Tree Stock Illustrations,  Vectors &amp; Clipart - Dreamsti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2670" y="9512136"/>
            <a:ext cx="1139252" cy="962980"/>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20"/>
          <p:cNvSpPr/>
          <p:nvPr/>
        </p:nvSpPr>
        <p:spPr>
          <a:xfrm>
            <a:off x="676894" y="9104483"/>
            <a:ext cx="5995612" cy="584775"/>
          </a:xfrm>
          <a:prstGeom prst="rect">
            <a:avLst/>
          </a:prstGeom>
          <a:ln w="38100">
            <a:noFill/>
            <a:prstDash val="sysDot"/>
          </a:ln>
        </p:spPr>
        <p:txBody>
          <a:bodyPr wrap="square">
            <a:spAutoFit/>
          </a:bodyPr>
          <a:lstStyle/>
          <a:p>
            <a:pPr algn="ctr"/>
            <a:r>
              <a:rPr lang="en-GB" sz="1600" b="1" dirty="0">
                <a:solidFill>
                  <a:srgbClr val="FF6600"/>
                </a:solidFill>
              </a:rPr>
              <a:t>If you would like more information </a:t>
            </a:r>
            <a:r>
              <a:rPr lang="en-GB" sz="1600" b="1" dirty="0" smtClean="0">
                <a:solidFill>
                  <a:srgbClr val="FF6600"/>
                </a:solidFill>
              </a:rPr>
              <a:t>regarding </a:t>
            </a:r>
            <a:r>
              <a:rPr lang="en-GB" sz="1600" b="1" dirty="0">
                <a:solidFill>
                  <a:srgbClr val="FF6600"/>
                </a:solidFill>
              </a:rPr>
              <a:t>your child’s individual attendance, please speak to Mrs O’Connor.</a:t>
            </a:r>
          </a:p>
        </p:txBody>
      </p:sp>
      <p:pic>
        <p:nvPicPr>
          <p:cNvPr id="2056" name="Picture 8" descr="Nintendo Switch Vector Art, Icons, and Graphics for Free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35617" y="3291679"/>
            <a:ext cx="793675" cy="90423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4" descr="Star Clip Art Images - Free Download on Freepi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015" y="391841"/>
            <a:ext cx="505005" cy="43496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275348" y="6029165"/>
            <a:ext cx="5235842" cy="2062103"/>
          </a:xfrm>
          <a:prstGeom prst="rect">
            <a:avLst/>
          </a:prstGeom>
          <a:noFill/>
          <a:ln>
            <a:solidFill>
              <a:srgbClr val="FF0000"/>
            </a:solidFill>
            <a:prstDash val="dash"/>
          </a:ln>
        </p:spPr>
        <p:txBody>
          <a:bodyPr wrap="square" rtlCol="0">
            <a:spAutoFit/>
          </a:bodyPr>
          <a:lstStyle/>
          <a:p>
            <a:r>
              <a:rPr lang="en-GB" sz="1600" dirty="0" smtClean="0">
                <a:solidFill>
                  <a:srgbClr val="FF0000"/>
                </a:solidFill>
              </a:rPr>
              <a:t>Last day of term – Friday 20</a:t>
            </a:r>
            <a:r>
              <a:rPr lang="en-GB" sz="1600" baseline="30000" dirty="0" smtClean="0">
                <a:solidFill>
                  <a:srgbClr val="FF0000"/>
                </a:solidFill>
              </a:rPr>
              <a:t>th</a:t>
            </a:r>
            <a:r>
              <a:rPr lang="en-GB" sz="1600" dirty="0" smtClean="0">
                <a:solidFill>
                  <a:srgbClr val="FF0000"/>
                </a:solidFill>
              </a:rPr>
              <a:t> December (children must be in school on this day. </a:t>
            </a:r>
            <a:r>
              <a:rPr lang="en-GB" sz="1600" dirty="0" smtClean="0">
                <a:solidFill>
                  <a:srgbClr val="FF0000"/>
                </a:solidFill>
              </a:rPr>
              <a:t> </a:t>
            </a:r>
            <a:endParaRPr lang="en-GB" sz="1600" dirty="0" smtClean="0">
              <a:solidFill>
                <a:srgbClr val="FF0000"/>
              </a:solidFill>
            </a:endParaRPr>
          </a:p>
          <a:p>
            <a:endParaRPr lang="en-GB" sz="1600" dirty="0" smtClean="0">
              <a:solidFill>
                <a:srgbClr val="FF0000"/>
              </a:solidFill>
            </a:endParaRPr>
          </a:p>
          <a:p>
            <a:r>
              <a:rPr lang="en-GB" sz="1600" dirty="0">
                <a:solidFill>
                  <a:srgbClr val="FF0000"/>
                </a:solidFill>
              </a:rPr>
              <a:t>P</a:t>
            </a:r>
            <a:r>
              <a:rPr lang="en-GB" sz="1600" dirty="0" smtClean="0">
                <a:solidFill>
                  <a:srgbClr val="FF0000"/>
                </a:solidFill>
              </a:rPr>
              <a:t>rize giving assembly will be on the last day of term where 3 children will win a chest of games</a:t>
            </a:r>
            <a:r>
              <a:rPr lang="en-GB" sz="1600" dirty="0">
                <a:solidFill>
                  <a:srgbClr val="FF0000"/>
                </a:solidFill>
              </a:rPr>
              <a:t> </a:t>
            </a:r>
            <a:r>
              <a:rPr lang="en-GB" sz="1600" dirty="0" smtClean="0">
                <a:solidFill>
                  <a:srgbClr val="FF0000"/>
                </a:solidFill>
              </a:rPr>
              <a:t>and attendance prizes &amp; certificates will also be given out on this day. </a:t>
            </a:r>
          </a:p>
          <a:p>
            <a:endParaRPr lang="en-GB" sz="1600" dirty="0" smtClean="0">
              <a:solidFill>
                <a:srgbClr val="FF0000"/>
              </a:solidFill>
            </a:endParaRPr>
          </a:p>
          <a:p>
            <a:r>
              <a:rPr lang="en-GB" sz="1600" dirty="0" smtClean="0">
                <a:solidFill>
                  <a:srgbClr val="FF0000"/>
                </a:solidFill>
              </a:rPr>
              <a:t>First day of the Spring term – Tuesday 7</a:t>
            </a:r>
            <a:r>
              <a:rPr lang="en-GB" sz="1600" baseline="30000" dirty="0" smtClean="0">
                <a:solidFill>
                  <a:srgbClr val="FF0000"/>
                </a:solidFill>
              </a:rPr>
              <a:t>th</a:t>
            </a:r>
            <a:r>
              <a:rPr lang="en-GB" sz="1600" dirty="0" smtClean="0">
                <a:solidFill>
                  <a:srgbClr val="FF0000"/>
                </a:solidFill>
              </a:rPr>
              <a:t> January 2025 </a:t>
            </a:r>
            <a:r>
              <a:rPr lang="en-GB" sz="1600" dirty="0" smtClean="0">
                <a:solidFill>
                  <a:srgbClr val="FF0000"/>
                </a:solidFill>
              </a:rPr>
              <a:t> </a:t>
            </a:r>
            <a:endParaRPr lang="en-GB" sz="1600" dirty="0">
              <a:solidFill>
                <a:srgbClr val="FF0000"/>
              </a:solidFill>
            </a:endParaRPr>
          </a:p>
        </p:txBody>
      </p:sp>
      <p:sp>
        <p:nvSpPr>
          <p:cNvPr id="6" name="TextBox 5"/>
          <p:cNvSpPr txBox="1"/>
          <p:nvPr/>
        </p:nvSpPr>
        <p:spPr>
          <a:xfrm>
            <a:off x="676894" y="344032"/>
            <a:ext cx="6192536" cy="1292662"/>
          </a:xfrm>
          <a:prstGeom prst="rect">
            <a:avLst/>
          </a:prstGeom>
          <a:noFill/>
        </p:spPr>
        <p:txBody>
          <a:bodyPr wrap="square" rtlCol="0">
            <a:spAutoFit/>
          </a:bodyPr>
          <a:lstStyle/>
          <a:p>
            <a:pPr algn="ctr"/>
            <a:r>
              <a:rPr lang="en-GB" b="1" u="sng" dirty="0">
                <a:solidFill>
                  <a:srgbClr val="7030A0"/>
                </a:solidFill>
              </a:rPr>
              <a:t>Punctuality </a:t>
            </a:r>
            <a:endParaRPr lang="en-GB" b="1" u="sng" dirty="0" smtClean="0">
              <a:solidFill>
                <a:srgbClr val="7030A0"/>
              </a:solidFill>
            </a:endParaRPr>
          </a:p>
          <a:p>
            <a:pPr algn="ctr"/>
            <a:endParaRPr lang="en-GB" b="1" dirty="0" smtClean="0">
              <a:solidFill>
                <a:srgbClr val="7030A0"/>
              </a:solidFill>
            </a:endParaRPr>
          </a:p>
          <a:p>
            <a:pPr algn="ctr"/>
            <a:r>
              <a:rPr lang="en-GB" sz="1400" b="1" dirty="0" smtClean="0">
                <a:solidFill>
                  <a:srgbClr val="7030A0"/>
                </a:solidFill>
              </a:rPr>
              <a:t>Our </a:t>
            </a:r>
            <a:r>
              <a:rPr lang="en-GB" sz="1400" b="1" dirty="0">
                <a:solidFill>
                  <a:srgbClr val="7030A0"/>
                </a:solidFill>
              </a:rPr>
              <a:t>doors open at </a:t>
            </a:r>
            <a:r>
              <a:rPr lang="en-GB" sz="1400" b="1" dirty="0" smtClean="0">
                <a:solidFill>
                  <a:srgbClr val="7030A0"/>
                </a:solidFill>
              </a:rPr>
              <a:t>8.15am </a:t>
            </a:r>
            <a:r>
              <a:rPr lang="en-GB" sz="1400" b="1" dirty="0">
                <a:solidFill>
                  <a:srgbClr val="7030A0"/>
                </a:solidFill>
              </a:rPr>
              <a:t>to enable our children to be in class and ready to learn by </a:t>
            </a:r>
            <a:r>
              <a:rPr lang="en-GB" sz="1400" b="1" dirty="0" smtClean="0">
                <a:solidFill>
                  <a:srgbClr val="7030A0"/>
                </a:solidFill>
              </a:rPr>
              <a:t>8.30am. </a:t>
            </a:r>
            <a:r>
              <a:rPr lang="en-GB" sz="1400" b="1" dirty="0">
                <a:solidFill>
                  <a:srgbClr val="7030A0"/>
                </a:solidFill>
              </a:rPr>
              <a:t>If you are experiencing any difficulties getting your child to school on time please speak </a:t>
            </a:r>
            <a:r>
              <a:rPr lang="en-GB" sz="1400" b="1" dirty="0" smtClean="0">
                <a:solidFill>
                  <a:srgbClr val="7030A0"/>
                </a:solidFill>
              </a:rPr>
              <a:t>to Mrs O’Connor who can </a:t>
            </a:r>
            <a:r>
              <a:rPr lang="en-GB" sz="1400" b="1" dirty="0">
                <a:solidFill>
                  <a:srgbClr val="7030A0"/>
                </a:solidFill>
              </a:rPr>
              <a:t>support you.</a:t>
            </a:r>
          </a:p>
        </p:txBody>
      </p:sp>
      <p:pic>
        <p:nvPicPr>
          <p:cNvPr id="2058" name="Picture 10" descr="Search Results for alarm clock - Clip Art - Pictures - Graphics -  Illustration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7359" y="178420"/>
            <a:ext cx="1169229" cy="706445"/>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740+ Inflatable Slide Illustrations, Royalty-Free Vector ..."/>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432" y="4708608"/>
            <a:ext cx="1273175" cy="110853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Teacher Stickers | 100% Attendance Star Design School Stickers. Free  Delivery"/>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784" y="2214377"/>
            <a:ext cx="1096481" cy="10992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5965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7499</TotalTime>
  <Words>618</Words>
  <Application>Microsoft Office PowerPoint</Application>
  <PresentationFormat>Custom</PresentationFormat>
  <Paragraphs>77</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Cooper Black</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Kirsty Oconnor</cp:lastModifiedBy>
  <cp:revision>474</cp:revision>
  <cp:lastPrinted>2024-11-08T14:48:59Z</cp:lastPrinted>
  <dcterms:created xsi:type="dcterms:W3CDTF">2017-11-10T11:10:22Z</dcterms:created>
  <dcterms:modified xsi:type="dcterms:W3CDTF">2024-11-08T14:49:07Z</dcterms:modified>
</cp:coreProperties>
</file>