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handoutMasterIdLst>
    <p:handoutMasterId r:id="rId5"/>
  </p:handoutMasterIdLst>
  <p:sldIdLst>
    <p:sldId id="256" r:id="rId2"/>
    <p:sldId id="257" r:id="rId3"/>
  </p:sldIdLst>
  <p:sldSz cx="7559675" cy="1069181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sty Oconnor" initials="KO" lastIdx="1" clrIdx="0">
    <p:extLst>
      <p:ext uri="{19B8F6BF-5375-455C-9EA6-DF929625EA0E}">
        <p15:presenceInfo xmlns:p15="http://schemas.microsoft.com/office/powerpoint/2012/main" userId="S-1-5-21-1554206993-2270710428-2988991324-37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B8E1E9"/>
    <a:srgbClr val="01BBCF"/>
    <a:srgbClr val="FFCCFF"/>
    <a:srgbClr val="1C90B1"/>
    <a:srgbClr val="FF33CC"/>
    <a:srgbClr val="99293E"/>
    <a:srgbClr val="E06C1E"/>
    <a:srgbClr val="1F2F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8512" autoAdjust="0"/>
  </p:normalViewPr>
  <p:slideViewPr>
    <p:cSldViewPr snapToGrid="0" snapToObjects="1">
      <p:cViewPr varScale="1">
        <p:scale>
          <a:sx n="39" d="100"/>
          <a:sy n="39" d="100"/>
        </p:scale>
        <p:origin x="23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1-28T10:59:18.535" idx="1">
    <p:pos x="-2840" y="112"/>
    <p:text/>
    <p:extLst mod="1">
      <p:ext uri="{C676402C-5697-4E1C-873F-D02D1690AC5C}">
        <p15:threadingInfo xmlns:p15="http://schemas.microsoft.com/office/powerpoint/2012/main" timeZoneBias="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7F44B7A-0A01-4002-81D2-112874687222}" type="datetimeFigureOut">
              <a:rPr lang="en-GB" smtClean="0"/>
              <a:t>20/01/2025</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9CA7A77-B0CD-440D-8B70-6EA4923CCB3C}" type="slidenum">
              <a:rPr lang="en-GB" smtClean="0"/>
              <a:t>‹#›</a:t>
            </a:fld>
            <a:endParaRPr lang="en-GB"/>
          </a:p>
        </p:txBody>
      </p:sp>
    </p:spTree>
    <p:extLst>
      <p:ext uri="{BB962C8B-B14F-4D97-AF65-F5344CB8AC3E}">
        <p14:creationId xmlns:p14="http://schemas.microsoft.com/office/powerpoint/2010/main" val="3364284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88BD416-89B9-4C22-BCA4-9FF6CD315584}" type="datetimeFigureOut">
              <a:rPr lang="en-GB" smtClean="0"/>
              <a:t>20/01/2025</a:t>
            </a:fld>
            <a:endParaRPr lang="en-GB"/>
          </a:p>
        </p:txBody>
      </p:sp>
      <p:sp>
        <p:nvSpPr>
          <p:cNvPr id="4" name="Slide Image Placeholder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48F6272-FB64-48A6-969C-6EA2C0CBF406}" type="slidenum">
              <a:rPr lang="en-GB" smtClean="0"/>
              <a:t>‹#›</a:t>
            </a:fld>
            <a:endParaRPr lang="en-GB"/>
          </a:p>
        </p:txBody>
      </p:sp>
    </p:spTree>
    <p:extLst>
      <p:ext uri="{BB962C8B-B14F-4D97-AF65-F5344CB8AC3E}">
        <p14:creationId xmlns:p14="http://schemas.microsoft.com/office/powerpoint/2010/main" val="2832373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8F6272-FB64-48A6-969C-6EA2C0CBF406}" type="slidenum">
              <a:rPr lang="en-GB" smtClean="0"/>
              <a:t>1</a:t>
            </a:fld>
            <a:endParaRPr lang="en-GB"/>
          </a:p>
        </p:txBody>
      </p:sp>
    </p:spTree>
    <p:extLst>
      <p:ext uri="{BB962C8B-B14F-4D97-AF65-F5344CB8AC3E}">
        <p14:creationId xmlns:p14="http://schemas.microsoft.com/office/powerpoint/2010/main" val="519928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smtClean="0"/>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25F84FB9-A476-EA44-A25D-347024D5706F}"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686075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25F84FB9-A476-EA44-A25D-347024D5706F}"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1048529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25F84FB9-A476-EA44-A25D-347024D5706F}"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390381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25F84FB9-A476-EA44-A25D-347024D5706F}"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1036824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smtClean="0"/>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5F84FB9-A476-EA44-A25D-347024D5706F}"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1226858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fld id="{25F84FB9-A476-EA44-A25D-347024D5706F}"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181288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smtClean="0"/>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smtClean="0"/>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smtClean="0"/>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25F84FB9-A476-EA44-A25D-347024D5706F}" type="datetimeFigureOut">
              <a:rPr lang="en-US" smtClean="0"/>
              <a:t>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67632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Date Placeholder 2"/>
          <p:cNvSpPr>
            <a:spLocks noGrp="1"/>
          </p:cNvSpPr>
          <p:nvPr>
            <p:ph type="dt" sz="half" idx="10"/>
          </p:nvPr>
        </p:nvSpPr>
        <p:spPr/>
        <p:txBody>
          <a:bodyPr/>
          <a:lstStyle/>
          <a:p>
            <a:fld id="{25F84FB9-A476-EA44-A25D-347024D5706F}" type="datetimeFigureOut">
              <a:rPr lang="en-US" smtClean="0"/>
              <a:t>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435214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F84FB9-A476-EA44-A25D-347024D5706F}" type="datetimeFigureOut">
              <a:rPr lang="en-US" smtClean="0"/>
              <a:t>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32866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smtClean="0"/>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5F84FB9-A476-EA44-A25D-347024D5706F}"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55301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smtClean="0"/>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5F84FB9-A476-EA44-A25D-347024D5706F}"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33CE4-A515-BC48-93EA-64783E8F6184}" type="slidenum">
              <a:rPr lang="en-US" smtClean="0"/>
              <a:t>‹#›</a:t>
            </a:fld>
            <a:endParaRPr lang="en-US"/>
          </a:p>
        </p:txBody>
      </p:sp>
    </p:spTree>
    <p:extLst>
      <p:ext uri="{BB962C8B-B14F-4D97-AF65-F5344CB8AC3E}">
        <p14:creationId xmlns:p14="http://schemas.microsoft.com/office/powerpoint/2010/main" val="257142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25F84FB9-A476-EA44-A25D-347024D5706F}" type="datetimeFigureOut">
              <a:rPr lang="en-US" smtClean="0"/>
              <a:t>1/20/2025</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6A833CE4-A515-BC48-93EA-64783E8F6184}" type="slidenum">
              <a:rPr lang="en-US" smtClean="0"/>
              <a:t>‹#›</a:t>
            </a:fld>
            <a:endParaRPr lang="en-US"/>
          </a:p>
        </p:txBody>
      </p:sp>
    </p:spTree>
    <p:extLst>
      <p:ext uri="{BB962C8B-B14F-4D97-AF65-F5344CB8AC3E}">
        <p14:creationId xmlns:p14="http://schemas.microsoft.com/office/powerpoint/2010/main" val="2085554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618701" y="8556"/>
            <a:ext cx="1417031" cy="646331"/>
          </a:xfrm>
          <a:prstGeom prst="rect">
            <a:avLst/>
          </a:prstGeom>
        </p:spPr>
        <p:txBody>
          <a:bodyPr wrap="square">
            <a:spAutoFit/>
          </a:bodyPr>
          <a:lstStyle/>
          <a:p>
            <a:pPr algn="r"/>
            <a:endParaRPr lang="en-US" dirty="0" smtClean="0">
              <a:solidFill>
                <a:srgbClr val="1F2F57"/>
              </a:solidFill>
            </a:endParaRPr>
          </a:p>
          <a:p>
            <a:pPr algn="r"/>
            <a:r>
              <a:rPr lang="en-US" dirty="0" smtClean="0">
                <a:solidFill>
                  <a:srgbClr val="1F2F57"/>
                </a:solidFill>
              </a:rPr>
              <a:t>2025 </a:t>
            </a:r>
            <a:endParaRPr lang="en-US" dirty="0">
              <a:solidFill>
                <a:srgbClr val="1F2F57"/>
              </a:solidFill>
            </a:endParaRPr>
          </a:p>
        </p:txBody>
      </p:sp>
      <p:sp>
        <p:nvSpPr>
          <p:cNvPr id="5" name="Rectangle 4"/>
          <p:cNvSpPr/>
          <p:nvPr/>
        </p:nvSpPr>
        <p:spPr>
          <a:xfrm>
            <a:off x="-169426" y="529312"/>
            <a:ext cx="3468872" cy="1323439"/>
          </a:xfrm>
          <a:prstGeom prst="rect">
            <a:avLst/>
          </a:prstGeom>
        </p:spPr>
        <p:txBody>
          <a:bodyPr wrap="square">
            <a:spAutoFit/>
          </a:bodyPr>
          <a:lstStyle/>
          <a:p>
            <a:pPr algn="r"/>
            <a:r>
              <a:rPr lang="en-US" sz="3000" b="1" dirty="0" smtClean="0">
                <a:solidFill>
                  <a:srgbClr val="1C90B1"/>
                </a:solidFill>
              </a:rPr>
              <a:t>   </a:t>
            </a:r>
            <a:r>
              <a:rPr lang="en-US" sz="5000" b="1" dirty="0" smtClean="0">
                <a:solidFill>
                  <a:srgbClr val="7030A0"/>
                </a:solidFill>
              </a:rPr>
              <a:t>Attendance</a:t>
            </a:r>
          </a:p>
        </p:txBody>
      </p:sp>
      <p:sp>
        <p:nvSpPr>
          <p:cNvPr id="14" name="Rectangle 13"/>
          <p:cNvSpPr/>
          <p:nvPr/>
        </p:nvSpPr>
        <p:spPr>
          <a:xfrm>
            <a:off x="7171921" y="6143495"/>
            <a:ext cx="705151" cy="430887"/>
          </a:xfrm>
          <a:prstGeom prst="rect">
            <a:avLst/>
          </a:prstGeom>
        </p:spPr>
        <p:txBody>
          <a:bodyPr wrap="square">
            <a:spAutoFit/>
          </a:bodyPr>
          <a:lstStyle/>
          <a:p>
            <a:endParaRPr lang="en-US" sz="1100" dirty="0">
              <a:solidFill>
                <a:srgbClr val="1F2F57"/>
              </a:solidFill>
            </a:endParaRPr>
          </a:p>
          <a:p>
            <a:endParaRPr lang="en-US" sz="1100" dirty="0">
              <a:solidFill>
                <a:srgbClr val="1F2F57"/>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748" y="334183"/>
            <a:ext cx="2617488" cy="726999"/>
          </a:xfrm>
          <a:prstGeom prst="rect">
            <a:avLst/>
          </a:prstGeom>
        </p:spPr>
      </p:pic>
      <p:sp>
        <p:nvSpPr>
          <p:cNvPr id="23" name="Rectangle 22"/>
          <p:cNvSpPr/>
          <p:nvPr/>
        </p:nvSpPr>
        <p:spPr>
          <a:xfrm>
            <a:off x="3643330" y="-1319"/>
            <a:ext cx="1417031" cy="646331"/>
          </a:xfrm>
          <a:prstGeom prst="rect">
            <a:avLst/>
          </a:prstGeom>
        </p:spPr>
        <p:txBody>
          <a:bodyPr wrap="square">
            <a:spAutoFit/>
          </a:bodyPr>
          <a:lstStyle/>
          <a:p>
            <a:pPr algn="r"/>
            <a:endParaRPr lang="en-US" dirty="0" smtClean="0">
              <a:solidFill>
                <a:srgbClr val="1F2F57"/>
              </a:solidFill>
            </a:endParaRPr>
          </a:p>
          <a:p>
            <a:pPr algn="r"/>
            <a:r>
              <a:rPr lang="en-US" dirty="0" smtClean="0">
                <a:solidFill>
                  <a:srgbClr val="1F2F57"/>
                </a:solidFill>
              </a:rPr>
              <a:t>17th </a:t>
            </a:r>
            <a:endParaRPr lang="en-US" dirty="0">
              <a:solidFill>
                <a:srgbClr val="1F2F57"/>
              </a:solidFill>
            </a:endParaRPr>
          </a:p>
        </p:txBody>
      </p:sp>
      <p:sp>
        <p:nvSpPr>
          <p:cNvPr id="19" name="Rectangle 18"/>
          <p:cNvSpPr/>
          <p:nvPr/>
        </p:nvSpPr>
        <p:spPr>
          <a:xfrm>
            <a:off x="-241224" y="1522105"/>
            <a:ext cx="3612468" cy="861774"/>
          </a:xfrm>
          <a:prstGeom prst="rect">
            <a:avLst/>
          </a:prstGeom>
        </p:spPr>
        <p:txBody>
          <a:bodyPr wrap="square">
            <a:spAutoFit/>
          </a:bodyPr>
          <a:lstStyle/>
          <a:p>
            <a:pPr algn="r"/>
            <a:r>
              <a:rPr lang="en-US" sz="5000" b="1" dirty="0" smtClean="0">
                <a:solidFill>
                  <a:srgbClr val="7030A0"/>
                </a:solidFill>
              </a:rPr>
              <a:t>Newsletter</a:t>
            </a:r>
            <a:endParaRPr lang="en-US" sz="5000" b="1" dirty="0">
              <a:solidFill>
                <a:srgbClr val="7030A0"/>
              </a:solidFill>
            </a:endParaRPr>
          </a:p>
        </p:txBody>
      </p:sp>
      <p:sp>
        <p:nvSpPr>
          <p:cNvPr id="17" name="TextBox 16"/>
          <p:cNvSpPr txBox="1"/>
          <p:nvPr/>
        </p:nvSpPr>
        <p:spPr>
          <a:xfrm>
            <a:off x="7268879" y="6307494"/>
            <a:ext cx="46972" cy="714746"/>
          </a:xfrm>
          <a:prstGeom prst="rect">
            <a:avLst/>
          </a:prstGeom>
          <a:noFill/>
        </p:spPr>
        <p:txBody>
          <a:bodyPr wrap="square" rtlCol="0">
            <a:spAutoFit/>
          </a:bodyPr>
          <a:lstStyle/>
          <a:p>
            <a:endParaRPr lang="en-GB" dirty="0"/>
          </a:p>
        </p:txBody>
      </p:sp>
      <p:pic>
        <p:nvPicPr>
          <p:cNvPr id="25" name="Picture 6"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069" y="5192272"/>
            <a:ext cx="560161" cy="34653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3811" y="5192272"/>
            <a:ext cx="449698" cy="342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144,100+ January Stock Illustrations, Royalty-Free Vector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0361" y="57493"/>
            <a:ext cx="1370584" cy="70697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93577" y="2204351"/>
            <a:ext cx="4308023" cy="615553"/>
          </a:xfrm>
          <a:prstGeom prst="rect">
            <a:avLst/>
          </a:prstGeom>
          <a:noFill/>
        </p:spPr>
        <p:txBody>
          <a:bodyPr wrap="square" rtlCol="0">
            <a:spAutoFit/>
          </a:bodyPr>
          <a:lstStyle/>
          <a:p>
            <a:r>
              <a:rPr lang="en-GB" dirty="0" smtClean="0">
                <a:solidFill>
                  <a:srgbClr val="00B0F0"/>
                </a:solidFill>
                <a:latin typeface="Brush Script MT" panose="03060802040406070304" pitchFamily="66" charset="0"/>
              </a:rPr>
              <a:t>Welcome to our January attendance newsletter</a:t>
            </a:r>
          </a:p>
          <a:p>
            <a:endParaRPr lang="en-GB" sz="1600" dirty="0" smtClean="0">
              <a:solidFill>
                <a:srgbClr val="00B0F0"/>
              </a:solidFill>
            </a:endParaRPr>
          </a:p>
        </p:txBody>
      </p:sp>
      <p:pic>
        <p:nvPicPr>
          <p:cNvPr id="28" name="Picture 30" descr="SVG CLIPART Winter Snowflake Border Cutting Machine Art - Etsy U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3131" y="4369907"/>
            <a:ext cx="1813027" cy="68213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2" descr="Blue Snowflake PNG Clipart​ | Gallery Yopriceville - High-Quality Free  Images and Transparent PNG Clip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709" y="10175721"/>
            <a:ext cx="496933" cy="41524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33632" y="7836620"/>
            <a:ext cx="3778250" cy="2339102"/>
          </a:xfrm>
          <a:prstGeom prst="rect">
            <a:avLst/>
          </a:prstGeom>
        </p:spPr>
        <p:txBody>
          <a:bodyPr>
            <a:spAutoFit/>
          </a:bodyPr>
          <a:lstStyle/>
          <a:p>
            <a:r>
              <a:rPr lang="en-GB" sz="1400" dirty="0" smtClean="0">
                <a:solidFill>
                  <a:srgbClr val="00B0F0"/>
                </a:solidFill>
              </a:rPr>
              <a:t>Illnesses children can come to school with……. </a:t>
            </a:r>
          </a:p>
          <a:p>
            <a:pPr marL="171450" indent="-171450">
              <a:buFont typeface="Arial" panose="020B0604020202020204" pitchFamily="34" charset="0"/>
              <a:buChar char="•"/>
            </a:pPr>
            <a:r>
              <a:rPr lang="en-GB" sz="1200" dirty="0" smtClean="0">
                <a:solidFill>
                  <a:srgbClr val="00B0F0"/>
                </a:solidFill>
              </a:rPr>
              <a:t>Coughs/Colds </a:t>
            </a:r>
          </a:p>
          <a:p>
            <a:pPr marL="171450" indent="-171450">
              <a:buFont typeface="Arial" panose="020B0604020202020204" pitchFamily="34" charset="0"/>
              <a:buChar char="•"/>
            </a:pPr>
            <a:r>
              <a:rPr lang="en-GB" sz="1200" dirty="0" smtClean="0">
                <a:solidFill>
                  <a:srgbClr val="00B0F0"/>
                </a:solidFill>
              </a:rPr>
              <a:t>Head ache </a:t>
            </a:r>
          </a:p>
          <a:p>
            <a:pPr marL="171450" indent="-171450">
              <a:buFont typeface="Arial" panose="020B0604020202020204" pitchFamily="34" charset="0"/>
              <a:buChar char="•"/>
            </a:pPr>
            <a:r>
              <a:rPr lang="en-GB" sz="1200" dirty="0" smtClean="0">
                <a:solidFill>
                  <a:srgbClr val="00B0F0"/>
                </a:solidFill>
              </a:rPr>
              <a:t>Tummy ache</a:t>
            </a:r>
          </a:p>
          <a:p>
            <a:pPr marL="171450" indent="-171450">
              <a:buFont typeface="Arial" panose="020B0604020202020204" pitchFamily="34" charset="0"/>
              <a:buChar char="•"/>
            </a:pPr>
            <a:r>
              <a:rPr lang="en-GB" sz="1200" dirty="0" smtClean="0">
                <a:solidFill>
                  <a:srgbClr val="00B0F0"/>
                </a:solidFill>
              </a:rPr>
              <a:t>Diarrhoea if it is not connected to a tummy upset </a:t>
            </a:r>
          </a:p>
          <a:p>
            <a:pPr marL="171450" indent="-171450">
              <a:buFont typeface="Arial" panose="020B0604020202020204" pitchFamily="34" charset="0"/>
              <a:buChar char="•"/>
            </a:pPr>
            <a:r>
              <a:rPr lang="en-GB" sz="1200" dirty="0" smtClean="0">
                <a:solidFill>
                  <a:srgbClr val="00B0F0"/>
                </a:solidFill>
              </a:rPr>
              <a:t>Hand, foot &amp; mouth</a:t>
            </a:r>
          </a:p>
          <a:p>
            <a:pPr marL="171450" indent="-171450">
              <a:buFont typeface="Arial" panose="020B0604020202020204" pitchFamily="34" charset="0"/>
              <a:buChar char="•"/>
            </a:pPr>
            <a:r>
              <a:rPr lang="en-GB" sz="1200" dirty="0" smtClean="0">
                <a:solidFill>
                  <a:srgbClr val="00B0F0"/>
                </a:solidFill>
              </a:rPr>
              <a:t>Respiratory infections</a:t>
            </a:r>
          </a:p>
          <a:p>
            <a:pPr marL="171450" indent="-171450">
              <a:buFont typeface="Arial" panose="020B0604020202020204" pitchFamily="34" charset="0"/>
              <a:buChar char="•"/>
            </a:pPr>
            <a:r>
              <a:rPr lang="en-GB" sz="1200" dirty="0" smtClean="0">
                <a:solidFill>
                  <a:srgbClr val="00B0F0"/>
                </a:solidFill>
              </a:rPr>
              <a:t>Cold sores</a:t>
            </a:r>
          </a:p>
          <a:p>
            <a:pPr marL="171450" indent="-171450">
              <a:buFont typeface="Arial" panose="020B0604020202020204" pitchFamily="34" charset="0"/>
              <a:buChar char="•"/>
            </a:pPr>
            <a:r>
              <a:rPr lang="en-GB" sz="1200" dirty="0" smtClean="0">
                <a:solidFill>
                  <a:srgbClr val="00B0F0"/>
                </a:solidFill>
              </a:rPr>
              <a:t>Sore throat</a:t>
            </a:r>
          </a:p>
          <a:p>
            <a:endParaRPr lang="en-GB" sz="1200" dirty="0">
              <a:solidFill>
                <a:srgbClr val="00B0F0"/>
              </a:solidFill>
            </a:endParaRPr>
          </a:p>
          <a:p>
            <a:r>
              <a:rPr lang="en-GB" sz="1200" dirty="0" smtClean="0">
                <a:solidFill>
                  <a:srgbClr val="00B0F0"/>
                </a:solidFill>
              </a:rPr>
              <a:t>Please note lack of sleep is not a reason to be absent from school and this will </a:t>
            </a:r>
            <a:r>
              <a:rPr lang="en-GB" sz="1200" u="sng" dirty="0" smtClean="0">
                <a:solidFill>
                  <a:srgbClr val="00B0F0"/>
                </a:solidFill>
              </a:rPr>
              <a:t>NOT</a:t>
            </a:r>
            <a:r>
              <a:rPr lang="en-GB" sz="1200" dirty="0" smtClean="0">
                <a:solidFill>
                  <a:srgbClr val="00B0F0"/>
                </a:solidFill>
              </a:rPr>
              <a:t> be authorised </a:t>
            </a:r>
            <a:endParaRPr lang="en-GB" sz="1200" dirty="0">
              <a:solidFill>
                <a:srgbClr val="00B0F0"/>
              </a:solidFill>
            </a:endParaRPr>
          </a:p>
        </p:txBody>
      </p:sp>
      <p:pic>
        <p:nvPicPr>
          <p:cNvPr id="32" name="Picture 22" descr="Blue Snowflake PNG Clipart​ | Gallery Yopriceville - High-Quality Free  Images and Transparent PNG Clip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8823" y="226795"/>
            <a:ext cx="596000" cy="56112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97408" y="5112632"/>
            <a:ext cx="6726034" cy="2462213"/>
          </a:xfrm>
          <a:prstGeom prst="rect">
            <a:avLst/>
          </a:prstGeom>
          <a:noFill/>
          <a:ln w="57150">
            <a:solidFill>
              <a:srgbClr val="B8E1E9"/>
            </a:solidFill>
          </a:ln>
        </p:spPr>
        <p:txBody>
          <a:bodyPr wrap="square" rtlCol="0">
            <a:spAutoFit/>
          </a:bodyPr>
          <a:lstStyle/>
          <a:p>
            <a:pPr algn="ctr"/>
            <a:r>
              <a:rPr lang="en-GB" sz="1400" b="1" dirty="0">
                <a:solidFill>
                  <a:srgbClr val="7030A0"/>
                </a:solidFill>
              </a:rPr>
              <a:t>Punctuality Matters….</a:t>
            </a:r>
          </a:p>
          <a:p>
            <a:pPr algn="ctr"/>
            <a:endParaRPr lang="en-GB" sz="1400" b="1" dirty="0">
              <a:solidFill>
                <a:srgbClr val="7030A0"/>
              </a:solidFill>
            </a:endParaRPr>
          </a:p>
          <a:p>
            <a:pPr algn="ctr"/>
            <a:r>
              <a:rPr lang="en-GB" sz="1400" b="1" dirty="0">
                <a:solidFill>
                  <a:srgbClr val="7030A0"/>
                </a:solidFill>
              </a:rPr>
              <a:t> </a:t>
            </a:r>
            <a:r>
              <a:rPr lang="en-GB" sz="1400" dirty="0">
                <a:solidFill>
                  <a:schemeClr val="accent1"/>
                </a:solidFill>
              </a:rPr>
              <a:t>The School start time is 8.30am, late marks are not permitted! Did you know children can come in to school at 8.15am? If you arrive after 8.30am your child will get a late mark.</a:t>
            </a:r>
            <a:r>
              <a:rPr lang="en-GB" sz="1400" b="1" dirty="0">
                <a:solidFill>
                  <a:schemeClr val="accent1"/>
                </a:solidFill>
              </a:rPr>
              <a:t> </a:t>
            </a:r>
            <a:endParaRPr lang="en-GB" sz="1400" b="1" dirty="0" smtClean="0">
              <a:solidFill>
                <a:schemeClr val="accent1"/>
              </a:solidFill>
            </a:endParaRPr>
          </a:p>
          <a:p>
            <a:pPr algn="ctr"/>
            <a:r>
              <a:rPr lang="en-GB" sz="1400" b="1" dirty="0" smtClean="0">
                <a:solidFill>
                  <a:schemeClr val="accent1"/>
                </a:solidFill>
              </a:rPr>
              <a:t>Any </a:t>
            </a:r>
            <a:r>
              <a:rPr lang="en-GB" sz="1400" b="1" dirty="0">
                <a:solidFill>
                  <a:schemeClr val="accent1"/>
                </a:solidFill>
              </a:rPr>
              <a:t>lateness after 8.45am will be </a:t>
            </a:r>
            <a:r>
              <a:rPr lang="en-GB" sz="1400" b="1" u="sng" dirty="0">
                <a:solidFill>
                  <a:schemeClr val="accent1"/>
                </a:solidFill>
              </a:rPr>
              <a:t>unauthorised</a:t>
            </a:r>
            <a:r>
              <a:rPr lang="en-GB" sz="1400" b="1" u="sng" dirty="0" smtClean="0">
                <a:solidFill>
                  <a:schemeClr val="accent1"/>
                </a:solidFill>
              </a:rPr>
              <a:t>. </a:t>
            </a:r>
            <a:endParaRPr lang="en-GB" sz="1400" b="1" u="sng" dirty="0">
              <a:solidFill>
                <a:schemeClr val="accent1"/>
              </a:solidFill>
            </a:endParaRPr>
          </a:p>
          <a:p>
            <a:pPr algn="ctr"/>
            <a:r>
              <a:rPr lang="en-GB" sz="1400" b="1" u="sng" dirty="0" smtClean="0">
                <a:solidFill>
                  <a:schemeClr val="accent1"/>
                </a:solidFill>
              </a:rPr>
              <a:t>Did you know unauthorised late marks can lead to a Penalty Notice!</a:t>
            </a:r>
          </a:p>
          <a:p>
            <a:pPr algn="ctr"/>
            <a:endParaRPr lang="en-GB" sz="1400" b="1" u="sng" dirty="0">
              <a:solidFill>
                <a:srgbClr val="00B0F0"/>
              </a:solidFill>
            </a:endParaRPr>
          </a:p>
          <a:p>
            <a:pPr algn="ctr"/>
            <a:r>
              <a:rPr lang="en-GB" sz="1400" dirty="0">
                <a:solidFill>
                  <a:schemeClr val="accent1"/>
                </a:solidFill>
              </a:rPr>
              <a:t>Small changes can make a big difference! Why not pack your child’s bag or lunchbox the night before? Set the alarm clock ten minutes earlier? These small changes can help everyone to be ready to leave home in good time, arrive at school punctually and be ready for the day ahead. </a:t>
            </a:r>
            <a:endParaRPr lang="en-GB" sz="1400" b="1" u="sng" dirty="0">
              <a:solidFill>
                <a:schemeClr val="accent1"/>
              </a:solidFill>
            </a:endParaRPr>
          </a:p>
        </p:txBody>
      </p:sp>
      <p:sp>
        <p:nvSpPr>
          <p:cNvPr id="16" name="TextBox 15"/>
          <p:cNvSpPr txBox="1"/>
          <p:nvPr/>
        </p:nvSpPr>
        <p:spPr>
          <a:xfrm>
            <a:off x="4287136" y="1204341"/>
            <a:ext cx="2917034" cy="3400931"/>
          </a:xfrm>
          <a:prstGeom prst="rect">
            <a:avLst/>
          </a:prstGeom>
          <a:noFill/>
          <a:ln>
            <a:solidFill>
              <a:srgbClr val="FFFFFF"/>
            </a:solidFill>
            <a:prstDash val="sysDash"/>
          </a:ln>
        </p:spPr>
        <p:txBody>
          <a:bodyPr wrap="square" rtlCol="0">
            <a:spAutoFit/>
          </a:bodyPr>
          <a:lstStyle/>
          <a:p>
            <a:pPr algn="ctr"/>
            <a:r>
              <a:rPr lang="en-GB" sz="1400" b="1" u="sng" dirty="0" smtClean="0"/>
              <a:t>Holidays during term time</a:t>
            </a:r>
          </a:p>
          <a:p>
            <a:pPr algn="ctr"/>
            <a:endParaRPr lang="en-GB" sz="1400" dirty="0"/>
          </a:p>
          <a:p>
            <a:pPr algn="ctr"/>
            <a:r>
              <a:rPr lang="en-GB" sz="1100" dirty="0" smtClean="0">
                <a:solidFill>
                  <a:srgbClr val="0070C0"/>
                </a:solidFill>
              </a:rPr>
              <a:t>Term time holidays are not permitted.</a:t>
            </a:r>
          </a:p>
          <a:p>
            <a:pPr algn="ctr"/>
            <a:endParaRPr lang="en-GB" sz="1100" dirty="0">
              <a:solidFill>
                <a:srgbClr val="0070C0"/>
              </a:solidFill>
            </a:endParaRPr>
          </a:p>
          <a:p>
            <a:pPr algn="ctr"/>
            <a:r>
              <a:rPr lang="en-GB" sz="1100" dirty="0" smtClean="0">
                <a:solidFill>
                  <a:srgbClr val="0070C0"/>
                </a:solidFill>
              </a:rPr>
              <a:t>The </a:t>
            </a:r>
            <a:r>
              <a:rPr lang="en-GB" sz="1100" dirty="0">
                <a:solidFill>
                  <a:srgbClr val="0070C0"/>
                </a:solidFill>
              </a:rPr>
              <a:t>first time a referral is made for a Penalty Notice for term time leave or irregular attendance, the amount would be £160 per parent per child if paid within 28 days, reduced to £80 per parent per child if paid within 21 days. </a:t>
            </a:r>
          </a:p>
          <a:p>
            <a:pPr algn="ctr"/>
            <a:r>
              <a:rPr lang="en-GB" sz="1100" dirty="0">
                <a:solidFill>
                  <a:srgbClr val="0070C0"/>
                </a:solidFill>
              </a:rPr>
              <a:t>The second time a referral is made for a Penalty Notice, the amount would be £160 per parent per child, with no provision for reduction. </a:t>
            </a:r>
          </a:p>
          <a:p>
            <a:pPr algn="ctr"/>
            <a:r>
              <a:rPr lang="en-GB" sz="1100" dirty="0">
                <a:solidFill>
                  <a:srgbClr val="0070C0"/>
                </a:solidFill>
              </a:rPr>
              <a:t>The third time a referral is made for a Penalty Notice for term time leave or irregular attendance, a Penalty Notice will not be issued and the case presented straight to Magistrates’ Court.</a:t>
            </a:r>
          </a:p>
          <a:p>
            <a:endParaRPr lang="en-GB" sz="1100" dirty="0">
              <a:solidFill>
                <a:srgbClr val="0070C0"/>
              </a:solidFill>
            </a:endParaRPr>
          </a:p>
        </p:txBody>
      </p:sp>
      <p:sp>
        <p:nvSpPr>
          <p:cNvPr id="18" name="Rectangle 17"/>
          <p:cNvSpPr/>
          <p:nvPr/>
        </p:nvSpPr>
        <p:spPr>
          <a:xfrm>
            <a:off x="293577" y="2534997"/>
            <a:ext cx="3778250" cy="2492990"/>
          </a:xfrm>
          <a:prstGeom prst="rect">
            <a:avLst/>
          </a:prstGeom>
        </p:spPr>
        <p:txBody>
          <a:bodyPr>
            <a:spAutoFit/>
          </a:bodyPr>
          <a:lstStyle/>
          <a:p>
            <a:r>
              <a:rPr lang="en-GB" sz="1200" dirty="0" smtClean="0"/>
              <a:t>The aim of our newsletter is </a:t>
            </a:r>
            <a:r>
              <a:rPr lang="en-GB" sz="1200" dirty="0"/>
              <a:t>to promote the importance of attendance across the school community. It is really important that we continue to work together to do all we can to prioritise the children’s attendance at school so that they can enjoy their learning and socialising with their peers</a:t>
            </a:r>
            <a:r>
              <a:rPr lang="en-GB" sz="1200" dirty="0" smtClean="0"/>
              <a:t>.</a:t>
            </a:r>
          </a:p>
          <a:p>
            <a:r>
              <a:rPr lang="en-GB" sz="1200" dirty="0"/>
              <a:t>Statistics show that pupils with good attendance have higher attainment in school and studies show that children with attendance above </a:t>
            </a:r>
            <a:r>
              <a:rPr lang="en-GB" sz="1200" dirty="0" smtClean="0"/>
              <a:t>96.2% </a:t>
            </a:r>
            <a:r>
              <a:rPr lang="en-GB" sz="1200" dirty="0"/>
              <a:t>make better progress socially and academically. With the focus and development on the curriculum that has taken place at school then children who are absent will find gaps in their sequential knowledge</a:t>
            </a:r>
          </a:p>
        </p:txBody>
      </p:sp>
      <p:sp>
        <p:nvSpPr>
          <p:cNvPr id="20" name="TextBox 19"/>
          <p:cNvSpPr txBox="1"/>
          <p:nvPr/>
        </p:nvSpPr>
        <p:spPr>
          <a:xfrm>
            <a:off x="4071827" y="7786249"/>
            <a:ext cx="3051615" cy="2616101"/>
          </a:xfrm>
          <a:prstGeom prst="rect">
            <a:avLst/>
          </a:prstGeom>
          <a:noFill/>
          <a:ln w="28575">
            <a:solidFill>
              <a:schemeClr val="bg2">
                <a:lumMod val="50000"/>
              </a:schemeClr>
            </a:solidFill>
            <a:prstDash val="sysDot"/>
          </a:ln>
        </p:spPr>
        <p:txBody>
          <a:bodyPr wrap="square" rtlCol="0">
            <a:spAutoFit/>
          </a:bodyPr>
          <a:lstStyle/>
          <a:p>
            <a:r>
              <a:rPr lang="en-GB" sz="1400" b="1" u="sng" dirty="0" smtClean="0">
                <a:solidFill>
                  <a:srgbClr val="0000FF"/>
                </a:solidFill>
                <a:latin typeface="Bradley Hand ITC" panose="03070402050302030203" pitchFamily="66" charset="0"/>
              </a:rPr>
              <a:t>Monitoring attendance</a:t>
            </a:r>
          </a:p>
          <a:p>
            <a:endParaRPr lang="en-GB" sz="1400" dirty="0" smtClean="0">
              <a:solidFill>
                <a:srgbClr val="0000FF"/>
              </a:solidFill>
            </a:endParaRPr>
          </a:p>
          <a:p>
            <a:r>
              <a:rPr lang="en-GB" sz="1400" dirty="0" smtClean="0">
                <a:solidFill>
                  <a:srgbClr val="0000FF"/>
                </a:solidFill>
              </a:rPr>
              <a:t>Did you know….</a:t>
            </a:r>
          </a:p>
          <a:p>
            <a:endParaRPr lang="en-GB" sz="1400" dirty="0">
              <a:solidFill>
                <a:srgbClr val="0000FF"/>
              </a:solidFill>
            </a:endParaRPr>
          </a:p>
          <a:p>
            <a:r>
              <a:rPr lang="en-GB" sz="1200" dirty="0" smtClean="0">
                <a:solidFill>
                  <a:srgbClr val="0000FF"/>
                </a:solidFill>
              </a:rPr>
              <a:t>Letters are issued to any parents/carers who’s children’s attendance has dropped below 96.2% whether this is due to absences or late marks. If your child’s attendance continues to decline you may be invited to an attendance meeting where your child may be placed on an attendance improvement plan with the possibility of then being referred to the Education Welfare Service. </a:t>
            </a:r>
            <a:endParaRPr lang="en-GB" sz="1200" dirty="0">
              <a:solidFill>
                <a:srgbClr val="0000FF"/>
              </a:solidFill>
            </a:endParaRPr>
          </a:p>
        </p:txBody>
      </p:sp>
    </p:spTree>
    <p:extLst>
      <p:ext uri="{BB962C8B-B14F-4D97-AF65-F5344CB8AC3E}">
        <p14:creationId xmlns:p14="http://schemas.microsoft.com/office/powerpoint/2010/main" val="1665577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9" name="Straight Connector 48"/>
          <p:cNvCxnSpPr/>
          <p:nvPr/>
        </p:nvCxnSpPr>
        <p:spPr>
          <a:xfrm>
            <a:off x="8207642" y="12125938"/>
            <a:ext cx="2375859" cy="0"/>
          </a:xfrm>
          <a:prstGeom prst="line">
            <a:avLst/>
          </a:prstGeom>
          <a:ln w="6350">
            <a:solidFill>
              <a:srgbClr val="1C90B1"/>
            </a:solidFill>
          </a:ln>
        </p:spPr>
        <p:style>
          <a:lnRef idx="1">
            <a:schemeClr val="accent1"/>
          </a:lnRef>
          <a:fillRef idx="0">
            <a:schemeClr val="accent1"/>
          </a:fillRef>
          <a:effectRef idx="0">
            <a:schemeClr val="accent1"/>
          </a:effectRef>
          <a:fontRef idx="minor">
            <a:schemeClr val="tx1"/>
          </a:fontRef>
        </p:style>
      </p:cxnSp>
      <p:sp>
        <p:nvSpPr>
          <p:cNvPr id="12" name="6-Point Star 11"/>
          <p:cNvSpPr/>
          <p:nvPr/>
        </p:nvSpPr>
        <p:spPr>
          <a:xfrm>
            <a:off x="2796147" y="322489"/>
            <a:ext cx="4367032" cy="4516306"/>
          </a:xfrm>
          <a:prstGeom prst="star6">
            <a:avLst/>
          </a:prstGeom>
          <a:solidFill>
            <a:srgbClr val="FFFF00"/>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rgbClr val="333333"/>
                </a:solidFill>
                <a:latin typeface="Muli"/>
              </a:rPr>
              <a:t>THERE ARE TERMLY PRIZES FOR ALL CHILDREN WHO ACHIEVE 100% ATTENDANCE EACH TERM. PRIZES ARE ALSO GIVEN TO THE CHILDREN WHO HAVE  IMPROVED THEIR ATTENDANCE AND PUNCTUALITY. CHILDREN WHO ACHIEVE OVER 98% ATTENDANCE OVER THE FULL ACADEMIC YEAR WILL WIN AN INFLATABLE FUN AFTERNOON IN SCHOOL. </a:t>
            </a:r>
            <a:endParaRPr lang="en-GB" sz="1000" dirty="0">
              <a:solidFill>
                <a:srgbClr val="333333"/>
              </a:solidFill>
              <a:latin typeface="Muli"/>
            </a:endParaRPr>
          </a:p>
        </p:txBody>
      </p:sp>
      <p:pic>
        <p:nvPicPr>
          <p:cNvPr id="2054" name="Picture 6"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1791" y="7598598"/>
            <a:ext cx="1868638" cy="14449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46178" y="6919982"/>
            <a:ext cx="2232544" cy="523220"/>
          </a:xfrm>
          <a:prstGeom prst="rect">
            <a:avLst/>
          </a:prstGeom>
          <a:noFill/>
        </p:spPr>
        <p:txBody>
          <a:bodyPr wrap="square" rtlCol="0">
            <a:spAutoFit/>
          </a:bodyPr>
          <a:lstStyle/>
          <a:p>
            <a:pPr algn="ctr"/>
            <a:r>
              <a:rPr lang="en-GB" sz="1400" b="1" dirty="0" smtClean="0">
                <a:solidFill>
                  <a:schemeClr val="accent1"/>
                </a:solidFill>
              </a:rPr>
              <a:t>Our School attendance target is 96.2%</a:t>
            </a:r>
            <a:endParaRPr lang="en-GB" sz="1400" b="1" dirty="0">
              <a:solidFill>
                <a:schemeClr val="accent1"/>
              </a:solidFill>
            </a:endParaRPr>
          </a:p>
        </p:txBody>
      </p:sp>
      <p:sp>
        <p:nvSpPr>
          <p:cNvPr id="15" name="TextBox 14"/>
          <p:cNvSpPr txBox="1"/>
          <p:nvPr/>
        </p:nvSpPr>
        <p:spPr>
          <a:xfrm>
            <a:off x="503841" y="322489"/>
            <a:ext cx="1352550" cy="5262979"/>
          </a:xfrm>
          <a:prstGeom prst="rect">
            <a:avLst/>
          </a:prstGeom>
          <a:noFill/>
          <a:ln w="28575">
            <a:solidFill>
              <a:srgbClr val="00B0F0"/>
            </a:solidFill>
            <a:prstDash val="lgDashDotDot"/>
          </a:ln>
        </p:spPr>
        <p:txBody>
          <a:bodyPr wrap="square" rtlCol="0">
            <a:spAutoFit/>
          </a:bodyPr>
          <a:lstStyle/>
          <a:p>
            <a:pPr algn="ctr"/>
            <a:r>
              <a:rPr lang="en-GB" sz="1200" b="1" dirty="0" smtClean="0">
                <a:solidFill>
                  <a:srgbClr val="00B0F0"/>
                </a:solidFill>
              </a:rPr>
              <a:t>CLASS PERCENTAGES</a:t>
            </a:r>
          </a:p>
          <a:p>
            <a:endParaRPr lang="en-GB" sz="1200" dirty="0"/>
          </a:p>
          <a:p>
            <a:r>
              <a:rPr lang="en-GB" sz="1200" dirty="0" smtClean="0">
                <a:solidFill>
                  <a:srgbClr val="FF0000"/>
                </a:solidFill>
              </a:rPr>
              <a:t>EYFS             94.5%</a:t>
            </a:r>
          </a:p>
          <a:p>
            <a:endParaRPr lang="en-GB" sz="1200" dirty="0" smtClean="0">
              <a:solidFill>
                <a:srgbClr val="FF0000"/>
              </a:solidFill>
            </a:endParaRPr>
          </a:p>
          <a:p>
            <a:r>
              <a:rPr lang="en-GB" sz="1200" dirty="0" smtClean="0">
                <a:solidFill>
                  <a:srgbClr val="FF0000"/>
                </a:solidFill>
              </a:rPr>
              <a:t>OAK              95.3%</a:t>
            </a:r>
          </a:p>
          <a:p>
            <a:endParaRPr lang="en-GB" sz="1200" dirty="0" smtClean="0">
              <a:solidFill>
                <a:srgbClr val="FF0000"/>
              </a:solidFill>
            </a:endParaRPr>
          </a:p>
          <a:p>
            <a:r>
              <a:rPr lang="en-GB" sz="1200" dirty="0" smtClean="0">
                <a:solidFill>
                  <a:srgbClr val="FF0000"/>
                </a:solidFill>
              </a:rPr>
              <a:t>HOLLY           95.7%</a:t>
            </a:r>
          </a:p>
          <a:p>
            <a:endParaRPr lang="en-GB" sz="1200" dirty="0" smtClean="0">
              <a:solidFill>
                <a:srgbClr val="FF0000"/>
              </a:solidFill>
            </a:endParaRPr>
          </a:p>
          <a:p>
            <a:r>
              <a:rPr lang="en-GB" sz="1200" dirty="0" smtClean="0">
                <a:solidFill>
                  <a:srgbClr val="FF0000"/>
                </a:solidFill>
              </a:rPr>
              <a:t>CHESTNUT   95%</a:t>
            </a:r>
          </a:p>
          <a:p>
            <a:endParaRPr lang="en-GB" sz="1200" dirty="0">
              <a:solidFill>
                <a:srgbClr val="FF0000"/>
              </a:solidFill>
            </a:endParaRPr>
          </a:p>
          <a:p>
            <a:r>
              <a:rPr lang="en-GB" sz="1200" dirty="0" smtClean="0">
                <a:solidFill>
                  <a:srgbClr val="FF0000"/>
                </a:solidFill>
              </a:rPr>
              <a:t>WILLOW       92.9%</a:t>
            </a:r>
          </a:p>
          <a:p>
            <a:r>
              <a:rPr lang="en-GB" sz="1200" dirty="0" smtClean="0">
                <a:solidFill>
                  <a:srgbClr val="FF0000"/>
                </a:solidFill>
              </a:rPr>
              <a:t>   </a:t>
            </a:r>
          </a:p>
          <a:p>
            <a:r>
              <a:rPr lang="en-GB" sz="1200" dirty="0" smtClean="0">
                <a:solidFill>
                  <a:srgbClr val="FF0000"/>
                </a:solidFill>
              </a:rPr>
              <a:t>BEECH          95.4%</a:t>
            </a:r>
          </a:p>
          <a:p>
            <a:endParaRPr lang="en-GB" sz="1200" dirty="0" smtClean="0">
              <a:solidFill>
                <a:srgbClr val="FF0000"/>
              </a:solidFill>
            </a:endParaRPr>
          </a:p>
          <a:p>
            <a:r>
              <a:rPr lang="en-GB" sz="1200" dirty="0" smtClean="0">
                <a:solidFill>
                  <a:srgbClr val="FF0000"/>
                </a:solidFill>
              </a:rPr>
              <a:t>ASH               94.7%</a:t>
            </a:r>
          </a:p>
          <a:p>
            <a:endParaRPr lang="en-GB" sz="1200" dirty="0">
              <a:solidFill>
                <a:srgbClr val="00B050"/>
              </a:solidFill>
            </a:endParaRPr>
          </a:p>
          <a:p>
            <a:r>
              <a:rPr lang="en-GB" sz="1200" dirty="0" smtClean="0">
                <a:solidFill>
                  <a:srgbClr val="00B050"/>
                </a:solidFill>
              </a:rPr>
              <a:t>MAPLE          96.5%</a:t>
            </a:r>
          </a:p>
          <a:p>
            <a:endParaRPr lang="en-GB" sz="1200" dirty="0" smtClean="0"/>
          </a:p>
          <a:p>
            <a:r>
              <a:rPr lang="en-GB" sz="1200" dirty="0" smtClean="0">
                <a:solidFill>
                  <a:srgbClr val="00B050"/>
                </a:solidFill>
              </a:rPr>
              <a:t>YEW              97.6%</a:t>
            </a:r>
          </a:p>
          <a:p>
            <a:endParaRPr lang="en-GB" sz="1200" dirty="0" smtClean="0">
              <a:solidFill>
                <a:srgbClr val="FF0000"/>
              </a:solidFill>
            </a:endParaRPr>
          </a:p>
          <a:p>
            <a:r>
              <a:rPr lang="en-GB" sz="1200" dirty="0" smtClean="0">
                <a:solidFill>
                  <a:srgbClr val="FF0000"/>
                </a:solidFill>
              </a:rPr>
              <a:t>ASPEN          96%</a:t>
            </a:r>
          </a:p>
          <a:p>
            <a:endParaRPr lang="en-GB" sz="1200" dirty="0">
              <a:solidFill>
                <a:srgbClr val="FF0000"/>
              </a:solidFill>
            </a:endParaRPr>
          </a:p>
          <a:p>
            <a:r>
              <a:rPr lang="en-GB" sz="1200" dirty="0" smtClean="0">
                <a:solidFill>
                  <a:srgbClr val="FF0000"/>
                </a:solidFill>
              </a:rPr>
              <a:t>BIRCH           95.3%</a:t>
            </a:r>
          </a:p>
          <a:p>
            <a:r>
              <a:rPr lang="en-GB" sz="1200" dirty="0" smtClean="0">
                <a:solidFill>
                  <a:srgbClr val="FF0000"/>
                </a:solidFill>
              </a:rPr>
              <a:t>         </a:t>
            </a:r>
          </a:p>
          <a:p>
            <a:r>
              <a:rPr lang="en-GB" sz="1200" dirty="0" smtClean="0">
                <a:solidFill>
                  <a:srgbClr val="00B050"/>
                </a:solidFill>
              </a:rPr>
              <a:t>SYCAMORE  96.9%</a:t>
            </a:r>
          </a:p>
          <a:p>
            <a:endParaRPr lang="en-GB" sz="1200" dirty="0" smtClean="0">
              <a:solidFill>
                <a:srgbClr val="FF0000"/>
              </a:solidFill>
            </a:endParaRPr>
          </a:p>
          <a:p>
            <a:endParaRPr lang="en-GB" sz="1200" dirty="0" smtClean="0">
              <a:solidFill>
                <a:srgbClr val="FF0000"/>
              </a:solidFill>
            </a:endParaRPr>
          </a:p>
        </p:txBody>
      </p:sp>
      <p:pic>
        <p:nvPicPr>
          <p:cNvPr id="2060" name="Picture 1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764" y="687730"/>
            <a:ext cx="337774" cy="31035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450" y="419057"/>
            <a:ext cx="283463" cy="2834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444839" y="2351115"/>
            <a:ext cx="351308" cy="2834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65539" y="9524389"/>
            <a:ext cx="3778250" cy="1015663"/>
          </a:xfrm>
          <a:prstGeom prst="rect">
            <a:avLst/>
          </a:prstGeom>
        </p:spPr>
        <p:txBody>
          <a:bodyPr>
            <a:spAutoFit/>
          </a:bodyPr>
          <a:lstStyle/>
          <a:p>
            <a:pPr algn="ctr"/>
            <a:r>
              <a:rPr lang="en-GB" sz="1000" b="1" dirty="0" smtClean="0">
                <a:solidFill>
                  <a:schemeClr val="accent1"/>
                </a:solidFill>
                <a:latin typeface="Kristen ITC" panose="03050502040202030202" pitchFamily="66" charset="0"/>
              </a:rPr>
              <a:t>Please </a:t>
            </a:r>
            <a:r>
              <a:rPr lang="en-GB" sz="1000" b="1" dirty="0">
                <a:solidFill>
                  <a:schemeClr val="accent1"/>
                </a:solidFill>
                <a:latin typeface="Kristen ITC" panose="03050502040202030202" pitchFamily="66" charset="0"/>
              </a:rPr>
              <a:t>continue to ensure your child is in school everyday and on time, by working together the children can have the very best start in life. </a:t>
            </a:r>
            <a:endParaRPr lang="en-GB" sz="1000" b="1" dirty="0" smtClean="0">
              <a:solidFill>
                <a:schemeClr val="accent1"/>
              </a:solidFill>
              <a:latin typeface="Kristen ITC" panose="03050502040202030202" pitchFamily="66" charset="0"/>
            </a:endParaRPr>
          </a:p>
          <a:p>
            <a:pPr algn="ctr"/>
            <a:r>
              <a:rPr lang="en-GB" sz="1000" b="1" dirty="0">
                <a:solidFill>
                  <a:schemeClr val="accent1"/>
                </a:solidFill>
                <a:latin typeface="Kristen ITC" panose="03050502040202030202" pitchFamily="66" charset="0"/>
              </a:rPr>
              <a:t>Thank you for your ongoing support.  </a:t>
            </a:r>
          </a:p>
          <a:p>
            <a:pPr algn="ctr"/>
            <a:r>
              <a:rPr lang="en-GB" sz="1000" b="1" dirty="0" smtClean="0">
                <a:solidFill>
                  <a:schemeClr val="accent1"/>
                </a:solidFill>
                <a:latin typeface="Kristen ITC" panose="03050502040202030202" pitchFamily="66" charset="0"/>
              </a:rPr>
              <a:t>Mrs </a:t>
            </a:r>
            <a:r>
              <a:rPr lang="en-GB" sz="1000" b="1" dirty="0">
                <a:solidFill>
                  <a:schemeClr val="accent1"/>
                </a:solidFill>
                <a:latin typeface="Kristen ITC" panose="03050502040202030202" pitchFamily="66" charset="0"/>
              </a:rPr>
              <a:t>O’Connor</a:t>
            </a:r>
          </a:p>
          <a:p>
            <a:endParaRPr lang="en-GB" sz="1000" dirty="0"/>
          </a:p>
        </p:txBody>
      </p:sp>
      <p:pic>
        <p:nvPicPr>
          <p:cNvPr id="21"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5840" y="5579489"/>
            <a:ext cx="831578" cy="6946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847827" y="4945289"/>
            <a:ext cx="351308" cy="2834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216110" y="4279504"/>
            <a:ext cx="351308" cy="28346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905192" y="2890355"/>
            <a:ext cx="351308" cy="2834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41050" y="6077580"/>
            <a:ext cx="4695503" cy="3170099"/>
          </a:xfrm>
          <a:prstGeom prst="rect">
            <a:avLst/>
          </a:prstGeom>
        </p:spPr>
        <p:txBody>
          <a:bodyPr wrap="square">
            <a:spAutoFit/>
          </a:bodyPr>
          <a:lstStyle/>
          <a:p>
            <a:r>
              <a:rPr lang="en-GB" sz="1400" b="1" u="sng" dirty="0" smtClean="0">
                <a:solidFill>
                  <a:srgbClr val="0000FF"/>
                </a:solidFill>
                <a:latin typeface="Calibri" panose="020F0502020204030204" pitchFamily="34" charset="0"/>
                <a:ea typeface="Calibri" panose="020F0502020204030204" pitchFamily="34" charset="0"/>
              </a:rPr>
              <a:t>Education Welfare Service</a:t>
            </a:r>
          </a:p>
          <a:p>
            <a:endParaRPr lang="en-GB" sz="1400" dirty="0">
              <a:latin typeface="Calibri" panose="020F0502020204030204" pitchFamily="34" charset="0"/>
              <a:ea typeface="Calibri" panose="020F0502020204030204" pitchFamily="34" charset="0"/>
            </a:endParaRPr>
          </a:p>
          <a:p>
            <a:r>
              <a:rPr lang="en-GB" sz="1400" dirty="0" smtClean="0">
                <a:solidFill>
                  <a:srgbClr val="0000FF"/>
                </a:solidFill>
                <a:latin typeface="Calibri" panose="020F0502020204030204" pitchFamily="34" charset="0"/>
                <a:ea typeface="Calibri" panose="020F0502020204030204" pitchFamily="34" charset="0"/>
              </a:rPr>
              <a:t>Members </a:t>
            </a:r>
            <a:r>
              <a:rPr lang="en-GB" sz="1400" dirty="0">
                <a:solidFill>
                  <a:srgbClr val="0000FF"/>
                </a:solidFill>
                <a:latin typeface="Calibri" panose="020F0502020204030204" pitchFamily="34" charset="0"/>
                <a:ea typeface="Calibri" panose="020F0502020204030204" pitchFamily="34" charset="0"/>
              </a:rPr>
              <a:t>of the </a:t>
            </a:r>
            <a:r>
              <a:rPr lang="en-GB" sz="1400" dirty="0" smtClean="0">
                <a:solidFill>
                  <a:srgbClr val="0000FF"/>
                </a:solidFill>
                <a:latin typeface="Calibri" panose="020F0502020204030204" pitchFamily="34" charset="0"/>
                <a:ea typeface="Calibri" panose="020F0502020204030204" pitchFamily="34" charset="0"/>
              </a:rPr>
              <a:t>Education Welfare Service </a:t>
            </a:r>
            <a:r>
              <a:rPr lang="en-GB" sz="1400" dirty="0">
                <a:solidFill>
                  <a:srgbClr val="0000FF"/>
                </a:solidFill>
                <a:latin typeface="Calibri" panose="020F0502020204030204" pitchFamily="34" charset="0"/>
                <a:ea typeface="Calibri" panose="020F0502020204030204" pitchFamily="34" charset="0"/>
              </a:rPr>
              <a:t>team will be in community </a:t>
            </a:r>
            <a:r>
              <a:rPr lang="en-GB" sz="1400" dirty="0" smtClean="0">
                <a:solidFill>
                  <a:srgbClr val="0000FF"/>
                </a:solidFill>
                <a:latin typeface="Calibri" panose="020F0502020204030204" pitchFamily="34" charset="0"/>
                <a:ea typeface="Calibri" panose="020F0502020204030204" pitchFamily="34" charset="0"/>
              </a:rPr>
              <a:t>hubs next week. </a:t>
            </a:r>
            <a:r>
              <a:rPr lang="en-GB" sz="1400" dirty="0">
                <a:solidFill>
                  <a:srgbClr val="0000FF"/>
                </a:solidFill>
                <a:latin typeface="Calibri" panose="020F0502020204030204" pitchFamily="34" charset="0"/>
                <a:ea typeface="Calibri" panose="020F0502020204030204" pitchFamily="34" charset="0"/>
              </a:rPr>
              <a:t>Parents will be able to drop in and speak to the team in regards to any Education queries during these slots. </a:t>
            </a:r>
            <a:endParaRPr lang="en-GB" sz="1400" dirty="0" smtClean="0">
              <a:solidFill>
                <a:srgbClr val="0000FF"/>
              </a:solidFill>
              <a:latin typeface="Calibri" panose="020F0502020204030204" pitchFamily="34" charset="0"/>
              <a:ea typeface="Calibri" panose="020F0502020204030204" pitchFamily="34" charset="0"/>
            </a:endParaRPr>
          </a:p>
          <a:p>
            <a:r>
              <a:rPr lang="en-GB" sz="1400" dirty="0" smtClean="0">
                <a:solidFill>
                  <a:srgbClr val="0000FF"/>
                </a:solidFill>
                <a:latin typeface="Calibri" panose="020F0502020204030204" pitchFamily="34" charset="0"/>
                <a:ea typeface="Calibri" panose="020F0502020204030204" pitchFamily="34" charset="0"/>
              </a:rPr>
              <a:t>Please see the below drop in sessions – </a:t>
            </a:r>
          </a:p>
          <a:p>
            <a:endParaRPr lang="en-GB" sz="1400" dirty="0" smtClean="0">
              <a:solidFill>
                <a:srgbClr val="0000FF"/>
              </a:solidFill>
              <a:latin typeface="Calibri" panose="020F0502020204030204" pitchFamily="34" charset="0"/>
              <a:ea typeface="Calibri" panose="020F0502020204030204" pitchFamily="34" charset="0"/>
            </a:endParaRPr>
          </a:p>
          <a:p>
            <a:pPr lvl="0"/>
            <a:r>
              <a:rPr lang="en-GB" sz="1400" dirty="0">
                <a:solidFill>
                  <a:srgbClr val="0000FF"/>
                </a:solidFill>
              </a:rPr>
              <a:t>Monday 20</a:t>
            </a:r>
            <a:r>
              <a:rPr lang="en-GB" sz="1400" baseline="30000" dirty="0">
                <a:solidFill>
                  <a:srgbClr val="0000FF"/>
                </a:solidFill>
              </a:rPr>
              <a:t>th</a:t>
            </a:r>
            <a:r>
              <a:rPr lang="en-GB" sz="1400" dirty="0">
                <a:solidFill>
                  <a:srgbClr val="0000FF"/>
                </a:solidFill>
              </a:rPr>
              <a:t> Jan - Broxtowe Family Hub 09:30 – 11:30am</a:t>
            </a:r>
          </a:p>
          <a:p>
            <a:pPr lvl="0"/>
            <a:r>
              <a:rPr lang="en-GB" sz="1400" dirty="0">
                <a:solidFill>
                  <a:srgbClr val="0000FF"/>
                </a:solidFill>
              </a:rPr>
              <a:t>Tuesday 21</a:t>
            </a:r>
            <a:r>
              <a:rPr lang="en-GB" sz="1400" baseline="30000" dirty="0">
                <a:solidFill>
                  <a:srgbClr val="0000FF"/>
                </a:solidFill>
              </a:rPr>
              <a:t>st</a:t>
            </a:r>
            <a:r>
              <a:rPr lang="en-GB" sz="1400" dirty="0">
                <a:solidFill>
                  <a:srgbClr val="0000FF"/>
                </a:solidFill>
              </a:rPr>
              <a:t> Jan - Bulwell Riverside 13:00 – 15:00pm</a:t>
            </a:r>
          </a:p>
          <a:p>
            <a:pPr lvl="0"/>
            <a:r>
              <a:rPr lang="en-GB" sz="1400" dirty="0">
                <a:solidFill>
                  <a:srgbClr val="0000FF"/>
                </a:solidFill>
              </a:rPr>
              <a:t>Tuesday 21</a:t>
            </a:r>
            <a:r>
              <a:rPr lang="en-GB" sz="1400" baseline="30000" dirty="0">
                <a:solidFill>
                  <a:srgbClr val="0000FF"/>
                </a:solidFill>
              </a:rPr>
              <a:t>st</a:t>
            </a:r>
            <a:r>
              <a:rPr lang="en-GB" sz="1400" dirty="0">
                <a:solidFill>
                  <a:srgbClr val="0000FF"/>
                </a:solidFill>
              </a:rPr>
              <a:t> Jan - </a:t>
            </a:r>
            <a:r>
              <a:rPr lang="en-GB" sz="1400" dirty="0" err="1">
                <a:solidFill>
                  <a:srgbClr val="0000FF"/>
                </a:solidFill>
              </a:rPr>
              <a:t>Southglade</a:t>
            </a:r>
            <a:r>
              <a:rPr lang="en-GB" sz="1400" dirty="0">
                <a:solidFill>
                  <a:srgbClr val="0000FF"/>
                </a:solidFill>
              </a:rPr>
              <a:t> Access Centre 10:00</a:t>
            </a:r>
          </a:p>
          <a:p>
            <a:pPr lvl="0"/>
            <a:r>
              <a:rPr lang="en-GB" sz="1400" dirty="0">
                <a:solidFill>
                  <a:srgbClr val="0000FF"/>
                </a:solidFill>
              </a:rPr>
              <a:t>Wednesday 22</a:t>
            </a:r>
            <a:r>
              <a:rPr lang="en-GB" sz="1400" baseline="30000" dirty="0">
                <a:solidFill>
                  <a:srgbClr val="0000FF"/>
                </a:solidFill>
              </a:rPr>
              <a:t>nd</a:t>
            </a:r>
            <a:r>
              <a:rPr lang="en-GB" sz="1400" dirty="0">
                <a:solidFill>
                  <a:srgbClr val="0000FF"/>
                </a:solidFill>
              </a:rPr>
              <a:t> Jan - Mary Potter 09:30 – 11:30 am</a:t>
            </a:r>
          </a:p>
          <a:p>
            <a:pPr lvl="0"/>
            <a:r>
              <a:rPr lang="en-GB" sz="1400" dirty="0">
                <a:solidFill>
                  <a:srgbClr val="0000FF"/>
                </a:solidFill>
              </a:rPr>
              <a:t>Thursday 22</a:t>
            </a:r>
            <a:r>
              <a:rPr lang="en-GB" sz="1400" baseline="30000" dirty="0">
                <a:solidFill>
                  <a:srgbClr val="0000FF"/>
                </a:solidFill>
              </a:rPr>
              <a:t>nd</a:t>
            </a:r>
            <a:r>
              <a:rPr lang="en-GB" sz="1400" dirty="0">
                <a:solidFill>
                  <a:srgbClr val="0000FF"/>
                </a:solidFill>
              </a:rPr>
              <a:t> Jan - Clifton Cornerstone 10:00 – 12:00</a:t>
            </a:r>
          </a:p>
          <a:p>
            <a:endParaRPr lang="en-GB" dirty="0"/>
          </a:p>
        </p:txBody>
      </p:sp>
    </p:spTree>
    <p:extLst>
      <p:ext uri="{BB962C8B-B14F-4D97-AF65-F5344CB8AC3E}">
        <p14:creationId xmlns:p14="http://schemas.microsoft.com/office/powerpoint/2010/main" val="1485965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7444</TotalTime>
  <Words>715</Words>
  <Application>Microsoft Office PowerPoint</Application>
  <PresentationFormat>Custom</PresentationFormat>
  <Paragraphs>80</Paragraphs>
  <Slides>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Bradley Hand ITC</vt:lpstr>
      <vt:lpstr>Brush Script MT</vt:lpstr>
      <vt:lpstr>Calibri</vt:lpstr>
      <vt:lpstr>Calibri Light</vt:lpstr>
      <vt:lpstr>Kristen ITC</vt:lpstr>
      <vt:lpstr>Muli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Sally Clarke</cp:lastModifiedBy>
  <cp:revision>401</cp:revision>
  <cp:lastPrinted>2022-02-25T09:52:51Z</cp:lastPrinted>
  <dcterms:created xsi:type="dcterms:W3CDTF">2017-11-10T11:10:22Z</dcterms:created>
  <dcterms:modified xsi:type="dcterms:W3CDTF">2025-01-20T08:23:25Z</dcterms:modified>
</cp:coreProperties>
</file>