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7559675" cy="1069181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y Oconnor" initials="KO" lastIdx="1" clrIdx="0">
    <p:extLst>
      <p:ext uri="{19B8F6BF-5375-455C-9EA6-DF929625EA0E}">
        <p15:presenceInfo xmlns:p15="http://schemas.microsoft.com/office/powerpoint/2012/main" userId="S-1-5-21-1554206993-2270710428-2988991324-3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C1E"/>
    <a:srgbClr val="FF0000"/>
    <a:srgbClr val="66FF66"/>
    <a:srgbClr val="1C90B1"/>
    <a:srgbClr val="B889DB"/>
    <a:srgbClr val="99293E"/>
    <a:srgbClr val="EB8F15"/>
    <a:srgbClr val="FF33CC"/>
    <a:srgbClr val="B8E1E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0465" autoAdjust="0"/>
  </p:normalViewPr>
  <p:slideViewPr>
    <p:cSldViewPr snapToGrid="0" snapToObjects="1">
      <p:cViewPr varScale="1">
        <p:scale>
          <a:sx n="74" d="100"/>
          <a:sy n="74" d="100"/>
        </p:scale>
        <p:origin x="28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57F44B7A-0A01-4002-81D2-11287468722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321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3" y="9443321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29CA7A77-B0CD-440D-8B70-6EA4923CC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3" y="0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388BD416-89B9-4C22-BCA4-9FF6CD31558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4600"/>
            <a:ext cx="237013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1" y="4783663"/>
            <a:ext cx="5447667" cy="3914051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321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3" y="9443321"/>
            <a:ext cx="2951216" cy="49760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D48F6272-FB64-48A6-969C-6EA2C0CBF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6272-FB64-48A6-969C-6EA2C0CBF4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2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4FB9-A476-EA44-A25D-347024D5706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3CE4-A515-BC48-93EA-64783E8F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ce2be.org.uk/our-services/parents-and-carers/getting-ready-to-start-primary-school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caretech-uk.com/supporting-transition-back-school-tips-parents-carers-young-people-autis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ttinghamcity.gov.uk/media/bpql3dkg/successful-transitions-in-the-early-years.pdf" TargetMode="External"/><Relationship Id="rId5" Type="http://schemas.openxmlformats.org/officeDocument/2006/relationships/hyperlink" Target="https://livingautism.com/transition-back-school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841" y="137819"/>
            <a:ext cx="1417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>
              <a:solidFill>
                <a:srgbClr val="1F2F57"/>
              </a:solidFill>
            </a:endParaRPr>
          </a:p>
          <a:p>
            <a:pPr algn="r"/>
            <a:r>
              <a:rPr lang="en-US" sz="2400" dirty="0" smtClean="0">
                <a:solidFill>
                  <a:srgbClr val="1F2F57"/>
                </a:solidFill>
              </a:rPr>
              <a:t>2025</a:t>
            </a:r>
            <a:r>
              <a:rPr lang="en-US" dirty="0" smtClean="0">
                <a:solidFill>
                  <a:srgbClr val="1F2F57"/>
                </a:solidFill>
              </a:rPr>
              <a:t> </a:t>
            </a:r>
            <a:endParaRPr lang="en-US" dirty="0">
              <a:solidFill>
                <a:srgbClr val="1F2F5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922" y="2489875"/>
            <a:ext cx="30664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1F2F57"/>
              </a:solidFill>
            </a:endParaRPr>
          </a:p>
          <a:p>
            <a:endParaRPr lang="en-US" sz="1100" dirty="0">
              <a:solidFill>
                <a:srgbClr val="1F2F5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5028" y="-30657"/>
            <a:ext cx="668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>
              <a:solidFill>
                <a:srgbClr val="1F2F57"/>
              </a:solidFill>
            </a:endParaRPr>
          </a:p>
          <a:p>
            <a:pPr algn="r"/>
            <a:r>
              <a:rPr lang="en-US" sz="2400" dirty="0" smtClean="0">
                <a:solidFill>
                  <a:srgbClr val="1F2F57"/>
                </a:solidFill>
              </a:rPr>
              <a:t>4</a:t>
            </a:r>
            <a:r>
              <a:rPr lang="en-US" sz="2400" baseline="30000" dirty="0" smtClean="0">
                <a:solidFill>
                  <a:srgbClr val="1F2F57"/>
                </a:solidFill>
              </a:rPr>
              <a:t>th</a:t>
            </a:r>
            <a:r>
              <a:rPr lang="en-US" dirty="0" smtClean="0">
                <a:solidFill>
                  <a:srgbClr val="1F2F57"/>
                </a:solidFill>
              </a:rPr>
              <a:t>  </a:t>
            </a:r>
            <a:endParaRPr lang="en-US" dirty="0">
              <a:solidFill>
                <a:srgbClr val="1F2F5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483" y="708007"/>
            <a:ext cx="5922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0" b="1" dirty="0" smtClean="0">
                <a:solidFill>
                  <a:srgbClr val="00B0F0"/>
                </a:solidFill>
              </a:rPr>
              <a:t>SEND Newsletter</a:t>
            </a:r>
            <a:endParaRPr lang="en-US" sz="5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8879" y="6307494"/>
            <a:ext cx="46972" cy="71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AutoShape 2" descr="Party Celebration PNG - celebrate, celebration clipart, fireworks, get, get  together | Clip art, Graphic design text, Fire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Free Celebration Cliparts, Download Free Celebration Cliparts png images, 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Back to school calligraphic phrase on autumn Vector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0" descr="Free Autumn School Cliparts, Download Free Autumn School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4" descr="Free Autumn Clip Art Pictures - Cliparti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60374" y="2117449"/>
            <a:ext cx="665203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Welcome to our </a:t>
            </a:r>
            <a:r>
              <a:rPr lang="en-GB" sz="1600" dirty="0" smtClean="0"/>
              <a:t>latest </a:t>
            </a:r>
            <a:r>
              <a:rPr lang="en-GB" sz="1600" dirty="0"/>
              <a:t>edition of our Special Educational Needs and Disabilities (SEND) </a:t>
            </a:r>
            <a:r>
              <a:rPr lang="en-GB" sz="1600" dirty="0" smtClean="0"/>
              <a:t>newsletter.</a:t>
            </a:r>
          </a:p>
          <a:p>
            <a:endParaRPr lang="en-GB" sz="1600" dirty="0"/>
          </a:p>
          <a:p>
            <a:r>
              <a:rPr lang="en-GB" sz="1600" dirty="0" smtClean="0"/>
              <a:t>Firstly it wouldn’t be right not to mention our schools latest Ofsted inspection, which we are extremely proud of -  particularly the positive feedback that highlighted  our SEND provision. Inspectors noted that </a:t>
            </a:r>
            <a:r>
              <a:rPr lang="en-GB" sz="1600" b="1" dirty="0" smtClean="0"/>
              <a:t>“pupil’s with SEND have their needs accurately identified and that the school provides the precise support these pupils require”. </a:t>
            </a:r>
          </a:p>
          <a:p>
            <a:endParaRPr lang="en-GB" sz="1600" dirty="0" smtClean="0"/>
          </a:p>
          <a:p>
            <a:r>
              <a:rPr lang="en-GB" sz="1600" dirty="0" smtClean="0"/>
              <a:t>In </a:t>
            </a:r>
            <a:r>
              <a:rPr lang="en-GB" sz="1600" dirty="0"/>
              <a:t>this issue we think about the final weeks of term and the preparations that are already underway in </a:t>
            </a:r>
            <a:r>
              <a:rPr lang="en-GB" sz="1600" dirty="0" smtClean="0"/>
              <a:t>school </a:t>
            </a:r>
            <a:r>
              <a:rPr lang="en-GB" sz="1600" dirty="0"/>
              <a:t>for a smooth transition in September. We recognise that leaving the familiarity of an old </a:t>
            </a:r>
            <a:r>
              <a:rPr lang="en-GB" sz="1600" dirty="0" smtClean="0"/>
              <a:t>class, or school, </a:t>
            </a:r>
            <a:r>
              <a:rPr lang="en-GB" sz="1600" dirty="0"/>
              <a:t>to begin somewhere new can be an anxious time for both children and parents, so we are working hard to ensure that conversations happen and </a:t>
            </a:r>
            <a:r>
              <a:rPr lang="en-GB" sz="1600" dirty="0" smtClean="0"/>
              <a:t>interventions </a:t>
            </a:r>
            <a:r>
              <a:rPr lang="en-GB" sz="1600" dirty="0"/>
              <a:t>are consistently delivered from one year group to the next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Some children will require more support and therefore providing a transition booklet containing pictures of their new class teacher, Teaching assistant and environment can be helpful.</a:t>
            </a:r>
          </a:p>
          <a:p>
            <a:endParaRPr lang="en-GB" sz="1600" dirty="0" smtClean="0"/>
          </a:p>
          <a:p>
            <a:r>
              <a:rPr lang="en-GB" sz="1600" dirty="0" smtClean="0"/>
              <a:t>Please update us with any new or helpful information you may have in order to update medical files and SEND </a:t>
            </a:r>
            <a:r>
              <a:rPr lang="en-GB" sz="1600" dirty="0" smtClean="0"/>
              <a:t>support</a:t>
            </a:r>
            <a:r>
              <a:rPr lang="en-GB" sz="1600" dirty="0" smtClean="0"/>
              <a:t>.</a:t>
            </a:r>
          </a:p>
          <a:p>
            <a:endParaRPr lang="en-GB" sz="1600" dirty="0" smtClean="0"/>
          </a:p>
          <a:p>
            <a:r>
              <a:rPr lang="en-GB" sz="1600" dirty="0" smtClean="0"/>
              <a:t>Please read on to explore </a:t>
            </a:r>
            <a:r>
              <a:rPr lang="en-GB" sz="1600" dirty="0"/>
              <a:t>tips and </a:t>
            </a:r>
            <a:r>
              <a:rPr lang="en-GB" sz="1600" dirty="0" smtClean="0"/>
              <a:t>guidance</a:t>
            </a:r>
            <a:r>
              <a:rPr lang="en-GB" sz="1600" dirty="0" smtClean="0"/>
              <a:t> </a:t>
            </a:r>
            <a:r>
              <a:rPr lang="en-GB" sz="1600" dirty="0"/>
              <a:t>for what you can do to support your child's </a:t>
            </a:r>
            <a:r>
              <a:rPr lang="en-GB" sz="1600" dirty="0" smtClean="0"/>
              <a:t>positive transition. </a:t>
            </a:r>
          </a:p>
          <a:p>
            <a:endParaRPr lang="en-GB" sz="1600" dirty="0"/>
          </a:p>
          <a:p>
            <a:r>
              <a:rPr lang="en-GB" sz="1600" dirty="0" smtClean="0"/>
              <a:t>Best </a:t>
            </a:r>
            <a:r>
              <a:rPr lang="en-GB" sz="1600" dirty="0"/>
              <a:t>wishes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sz="1600" dirty="0" smtClean="0"/>
              <a:t>Liz Anscombe</a:t>
            </a:r>
          </a:p>
          <a:p>
            <a:r>
              <a:rPr lang="en-GB" sz="1600" dirty="0" smtClean="0"/>
              <a:t>Assistant Head of School and SENDC0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60375" y="1748652"/>
            <a:ext cx="190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Dear Parent/Carer</a:t>
            </a:r>
            <a:endParaRPr lang="en-GB" sz="1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8" y="189767"/>
            <a:ext cx="2099741" cy="6919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9"/>
          <a:stretch/>
        </p:blipFill>
        <p:spPr>
          <a:xfrm>
            <a:off x="213616" y="230378"/>
            <a:ext cx="566397" cy="610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210" y="1650568"/>
            <a:ext cx="6868410" cy="82139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olourful Blooming Plan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/>
          <a:stretch/>
        </p:blipFill>
        <p:spPr bwMode="auto">
          <a:xfrm>
            <a:off x="313532" y="9968821"/>
            <a:ext cx="1809691" cy="6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olourful Blooming Plan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/>
          <a:stretch/>
        </p:blipFill>
        <p:spPr bwMode="auto">
          <a:xfrm>
            <a:off x="2064924" y="9968821"/>
            <a:ext cx="1809691" cy="6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lourful Blooming Plan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/>
          <a:stretch/>
        </p:blipFill>
        <p:spPr bwMode="auto">
          <a:xfrm>
            <a:off x="3798415" y="9968821"/>
            <a:ext cx="1809691" cy="6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olourful Blooming Plan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/>
          <a:stretch/>
        </p:blipFill>
        <p:spPr bwMode="auto">
          <a:xfrm>
            <a:off x="5596215" y="9968821"/>
            <a:ext cx="1809691" cy="6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1+ Thousand July Word Royalty-Free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12460"/>
          <a:stretch/>
        </p:blipFill>
        <p:spPr bwMode="auto">
          <a:xfrm>
            <a:off x="5345201" y="111040"/>
            <a:ext cx="1269623" cy="7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w to Manage Back-to-School Anxiety in Children | Big Life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28"/>
            <a:ext cx="3827625" cy="10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fographic: 4 ways to help your child successfully transition back to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25" y="115828"/>
            <a:ext cx="3576112" cy="98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4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8" y="6297"/>
            <a:ext cx="5519274" cy="2526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53" y="2294627"/>
            <a:ext cx="5243228" cy="2317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86" y="4455769"/>
            <a:ext cx="4837276" cy="24323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21033" y="9562020"/>
            <a:ext cx="3209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https://livingautism.com/transition-back-school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011719" y="7899878"/>
            <a:ext cx="3227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www.nottinghamcity.gov.uk/media/bpql3dkg/successful-transitions-in-the-early-years.pdf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86756" y="9164373"/>
            <a:ext cx="3074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www.caretech-uk.com/supporting-transition-back-school-tips-parents-carers-young-people-autism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93553" y="7660256"/>
            <a:ext cx="3339799" cy="2855343"/>
          </a:xfrm>
          <a:prstGeom prst="rect">
            <a:avLst/>
          </a:prstGeom>
          <a:noFill/>
          <a:ln w="38100">
            <a:solidFill>
              <a:srgbClr val="E06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450" y="7832791"/>
            <a:ext cx="3088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https://www.place2be.org.uk/our-services/parents-and-carers/getting-ready-to-start-primary-school</a:t>
            </a:r>
            <a:r>
              <a:rPr lang="en-GB" dirty="0" smtClean="0">
                <a:hlinkClick r:id="rId8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932269" y="7660257"/>
            <a:ext cx="3339799" cy="2855342"/>
          </a:xfrm>
          <a:prstGeom prst="rect">
            <a:avLst/>
          </a:prstGeom>
          <a:noFill/>
          <a:ln w="38100">
            <a:solidFill>
              <a:srgbClr val="E06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1798" y="6814143"/>
            <a:ext cx="702027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Useful Links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6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7969</TotalTime>
  <Words>255</Words>
  <Application>Microsoft Office PowerPoint</Application>
  <PresentationFormat>Custom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Elizabeth Anscombe</cp:lastModifiedBy>
  <cp:revision>484</cp:revision>
  <cp:lastPrinted>2024-09-19T14:46:06Z</cp:lastPrinted>
  <dcterms:created xsi:type="dcterms:W3CDTF">2017-11-10T11:10:22Z</dcterms:created>
  <dcterms:modified xsi:type="dcterms:W3CDTF">2025-06-30T08:34:22Z</dcterms:modified>
</cp:coreProperties>
</file>