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65" r:id="rId3"/>
    <p:sldId id="266" r:id="rId4"/>
    <p:sldId id="261" r:id="rId5"/>
    <p:sldId id="263" r:id="rId6"/>
  </p:sldIdLst>
  <p:sldSz cx="7559675" cy="1069181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0B1"/>
    <a:srgbClr val="E06C1E"/>
    <a:srgbClr val="57086C"/>
    <a:srgbClr val="1F2F57"/>
    <a:srgbClr val="B8E1E9"/>
    <a:srgbClr val="99293E"/>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3735" autoAdjust="0"/>
  </p:normalViewPr>
  <p:slideViewPr>
    <p:cSldViewPr snapToGrid="0" snapToObjects="1">
      <p:cViewPr varScale="1">
        <p:scale>
          <a:sx n="70" d="100"/>
          <a:sy n="70" d="100"/>
        </p:scale>
        <p:origin x="29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en-GB" dirty="0"/>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vl1pPr>
          </a:lstStyle>
          <a:p>
            <a:fld id="{388BD416-89B9-4C22-BCA4-9FF6CD315584}" type="datetimeFigureOut">
              <a:rPr lang="en-GB" smtClean="0"/>
              <a:t>16/10/2025</a:t>
            </a:fld>
            <a:endParaRPr lang="en-GB" dirty="0"/>
          </a:p>
        </p:txBody>
      </p:sp>
      <p:sp>
        <p:nvSpPr>
          <p:cNvPr id="4" name="Slide Image Placeholder 3"/>
          <p:cNvSpPr>
            <a:spLocks noGrp="1" noRot="1" noChangeAspect="1"/>
          </p:cNvSpPr>
          <p:nvPr>
            <p:ph type="sldImg" idx="2"/>
          </p:nvPr>
        </p:nvSpPr>
        <p:spPr>
          <a:xfrm>
            <a:off x="2217738" y="1243013"/>
            <a:ext cx="2373312" cy="3354387"/>
          </a:xfrm>
          <a:prstGeom prst="rect">
            <a:avLst/>
          </a:prstGeom>
          <a:noFill/>
          <a:ln w="12700">
            <a:solidFill>
              <a:prstClr val="black"/>
            </a:solidFill>
          </a:ln>
        </p:spPr>
        <p:txBody>
          <a:bodyPr vert="horz" lIns="91577" tIns="45789" rIns="91577" bIns="45789" rtlCol="0" anchor="ctr"/>
          <a:lstStyle/>
          <a:p>
            <a:endParaRPr lang="en-GB" dirty="0"/>
          </a:p>
        </p:txBody>
      </p:sp>
      <p:sp>
        <p:nvSpPr>
          <p:cNvPr id="5" name="Notes Placeholder 4"/>
          <p:cNvSpPr>
            <a:spLocks noGrp="1"/>
          </p:cNvSpPr>
          <p:nvPr>
            <p:ph type="body" sz="quarter" idx="3"/>
          </p:nvPr>
        </p:nvSpPr>
        <p:spPr>
          <a:xfrm>
            <a:off x="680562" y="4783664"/>
            <a:ext cx="5447666" cy="3914050"/>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323"/>
            <a:ext cx="2951217" cy="497603"/>
          </a:xfrm>
          <a:prstGeom prst="rect">
            <a:avLst/>
          </a:prstGeom>
        </p:spPr>
        <p:txBody>
          <a:bodyPr vert="horz" lIns="91577" tIns="45789" rIns="91577" bIns="457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5981" y="9443323"/>
            <a:ext cx="2951217" cy="497603"/>
          </a:xfrm>
          <a:prstGeom prst="rect">
            <a:avLst/>
          </a:prstGeom>
        </p:spPr>
        <p:txBody>
          <a:bodyPr vert="horz" lIns="91577" tIns="45789" rIns="91577" bIns="45789" rtlCol="0" anchor="b"/>
          <a:lstStyle>
            <a:lvl1pPr algn="r">
              <a:defRPr sz="1200"/>
            </a:lvl1pPr>
          </a:lstStyle>
          <a:p>
            <a:fld id="{D48F6272-FB64-48A6-969C-6EA2C0CBF406}" type="slidenum">
              <a:rPr lang="en-GB" smtClean="0"/>
              <a:t>‹#›</a:t>
            </a:fld>
            <a:endParaRPr lang="en-GB" dirty="0"/>
          </a:p>
        </p:txBody>
      </p:sp>
    </p:spTree>
    <p:extLst>
      <p:ext uri="{BB962C8B-B14F-4D97-AF65-F5344CB8AC3E}">
        <p14:creationId xmlns:p14="http://schemas.microsoft.com/office/powerpoint/2010/main" val="28323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1</a:t>
            </a:fld>
            <a:endParaRPr lang="en-GB" dirty="0"/>
          </a:p>
        </p:txBody>
      </p:sp>
    </p:spTree>
    <p:extLst>
      <p:ext uri="{BB962C8B-B14F-4D97-AF65-F5344CB8AC3E}">
        <p14:creationId xmlns:p14="http://schemas.microsoft.com/office/powerpoint/2010/main" val="19283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2</a:t>
            </a:fld>
            <a:endParaRPr lang="en-GB" dirty="0"/>
          </a:p>
        </p:txBody>
      </p:sp>
    </p:spTree>
    <p:extLst>
      <p:ext uri="{BB962C8B-B14F-4D97-AF65-F5344CB8AC3E}">
        <p14:creationId xmlns:p14="http://schemas.microsoft.com/office/powerpoint/2010/main" val="24316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3</a:t>
            </a:fld>
            <a:endParaRPr lang="en-GB" dirty="0"/>
          </a:p>
        </p:txBody>
      </p:sp>
    </p:spTree>
    <p:extLst>
      <p:ext uri="{BB962C8B-B14F-4D97-AF65-F5344CB8AC3E}">
        <p14:creationId xmlns:p14="http://schemas.microsoft.com/office/powerpoint/2010/main" val="11732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6860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10485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3903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1036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12268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18128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6763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4352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328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5530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dirty="0"/>
          </a:p>
        </p:txBody>
      </p:sp>
    </p:spTree>
    <p:extLst>
      <p:ext uri="{BB962C8B-B14F-4D97-AF65-F5344CB8AC3E}">
        <p14:creationId xmlns:p14="http://schemas.microsoft.com/office/powerpoint/2010/main" val="2571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F84FB9-A476-EA44-A25D-347024D5706F}" type="datetimeFigureOut">
              <a:rPr lang="en-US" smtClean="0"/>
              <a:t>10/16/2025</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833CE4-A515-BC48-93EA-64783E8F6184}" type="slidenum">
              <a:rPr lang="en-US" smtClean="0"/>
              <a:t>‹#›</a:t>
            </a:fld>
            <a:endParaRPr lang="en-US" dirty="0"/>
          </a:p>
        </p:txBody>
      </p:sp>
    </p:spTree>
    <p:extLst>
      <p:ext uri="{BB962C8B-B14F-4D97-AF65-F5344CB8AC3E}">
        <p14:creationId xmlns:p14="http://schemas.microsoft.com/office/powerpoint/2010/main" val="208555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admin@jubilee.nottingham.sch.uk"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317852" y="1936789"/>
            <a:ext cx="7048989" cy="8510022"/>
          </a:xfrm>
          <a:prstGeom prst="rect">
            <a:avLst/>
          </a:prstGeom>
          <a:noFill/>
          <a:ln w="28575">
            <a:solidFill>
              <a:srgbClr val="002060"/>
            </a:solidFill>
          </a:ln>
        </p:spPr>
        <p:txBody>
          <a:bodyPr wrap="square" rtlCol="0">
            <a:spAutoFit/>
          </a:bodyPr>
          <a:lstStyle/>
          <a:p>
            <a:pPr lvl="0"/>
            <a:r>
              <a:rPr lang="en-GB" sz="1300" b="1" dirty="0">
                <a:ea typeface="Calibri" panose="020F0502020204030204" pitchFamily="34" charset="0"/>
              </a:rPr>
              <a:t>Dear Parents/Carers</a:t>
            </a:r>
            <a:r>
              <a:rPr lang="en-GB" sz="1300" b="1" dirty="0" smtClean="0">
                <a:ea typeface="Calibri" panose="020F0502020204030204" pitchFamily="34" charset="0"/>
              </a:rPr>
              <a:t>,</a:t>
            </a:r>
          </a:p>
          <a:p>
            <a:pPr lvl="0"/>
            <a:endParaRPr lang="en-GB" sz="1300" dirty="0"/>
          </a:p>
          <a:p>
            <a:pPr lvl="0"/>
            <a:r>
              <a:rPr lang="en-GB" sz="1300" dirty="0" smtClean="0"/>
              <a:t>Firstly, I would like to thank all of those who were able to join us for our recent Parents’ Evening. Our teachers were delighted to see so many of you taking time to discuss your children’s education. By working together, we are able to achieve wonderful heights and fully prepare pupils for their lives ahead. </a:t>
            </a:r>
          </a:p>
          <a:p>
            <a:pPr lvl="0"/>
            <a:endParaRPr lang="en-GB" sz="1300" dirty="0"/>
          </a:p>
          <a:p>
            <a:r>
              <a:rPr lang="en-GB" sz="1300" dirty="0" smtClean="0"/>
              <a:t>In addition, it was also a delight to have had overwhelmingly positive feedback from the parents/carers who completed the survey. </a:t>
            </a:r>
            <a:r>
              <a:rPr lang="en-GB" sz="1300" b="1" dirty="0" smtClean="0"/>
              <a:t>We are very proud </a:t>
            </a:r>
            <a:r>
              <a:rPr lang="en-GB" sz="1300" b="1" dirty="0"/>
              <a:t>that </a:t>
            </a:r>
            <a:r>
              <a:rPr lang="en-GB" sz="1300" b="1" dirty="0" smtClean="0"/>
              <a:t>all of your responses felt the school </a:t>
            </a:r>
            <a:r>
              <a:rPr lang="en-GB" sz="1300" b="1" dirty="0"/>
              <a:t>makes sure pupils are well behaved. </a:t>
            </a:r>
            <a:r>
              <a:rPr lang="en-GB" sz="1300" b="1" dirty="0" smtClean="0"/>
              <a:t>In addition, 96% of you agree/strongly agree that your child is safe in school and 97% feel your child does well at this school. </a:t>
            </a:r>
          </a:p>
          <a:p>
            <a:pPr lvl="0"/>
            <a:endParaRPr lang="en-GB" sz="1300" dirty="0" smtClean="0"/>
          </a:p>
          <a:p>
            <a:pPr lvl="0"/>
            <a:r>
              <a:rPr lang="en-GB" sz="1300" dirty="0" smtClean="0"/>
              <a:t>We have once again made sure pupils are accessing a wide range of opportunities from the start of this academic year. These have already included:</a:t>
            </a:r>
          </a:p>
          <a:p>
            <a:pPr lvl="0"/>
            <a:endParaRPr lang="en-GB" sz="1300" dirty="0" smtClean="0"/>
          </a:p>
          <a:p>
            <a:pPr marL="285750" lvl="0" indent="-285750">
              <a:buFont typeface="Wingdings" panose="05000000000000000000" pitchFamily="2" charset="2"/>
              <a:buChar char="v"/>
            </a:pPr>
            <a:r>
              <a:rPr lang="en-GB" sz="1200" dirty="0" smtClean="0">
                <a:solidFill>
                  <a:srgbClr val="7030A0"/>
                </a:solidFill>
              </a:rPr>
              <a:t>Pupils in Year 2 visited </a:t>
            </a:r>
            <a:r>
              <a:rPr lang="en-GB" sz="1200" b="1" dirty="0" smtClean="0">
                <a:solidFill>
                  <a:srgbClr val="7030A0"/>
                </a:solidFill>
              </a:rPr>
              <a:t>Bolsover Castle </a:t>
            </a:r>
            <a:r>
              <a:rPr lang="en-GB" sz="1200" dirty="0" smtClean="0">
                <a:solidFill>
                  <a:srgbClr val="7030A0"/>
                </a:solidFill>
              </a:rPr>
              <a:t>where they developed their historical understanding of castles. </a:t>
            </a:r>
          </a:p>
          <a:p>
            <a:pPr marL="285750" lvl="0" indent="-285750">
              <a:buFont typeface="Wingdings" panose="05000000000000000000" pitchFamily="2" charset="2"/>
              <a:buChar char="v"/>
            </a:pPr>
            <a:r>
              <a:rPr lang="en-GB" sz="1200" dirty="0" smtClean="0">
                <a:solidFill>
                  <a:srgbClr val="7030A0"/>
                </a:solidFill>
              </a:rPr>
              <a:t>Pupils in Year 4 have begun their </a:t>
            </a:r>
            <a:r>
              <a:rPr lang="en-GB" sz="1200" b="1" dirty="0" smtClean="0">
                <a:solidFill>
                  <a:srgbClr val="7030A0"/>
                </a:solidFill>
              </a:rPr>
              <a:t>weekly guitar lessons </a:t>
            </a:r>
            <a:r>
              <a:rPr lang="en-GB" sz="1200" dirty="0" smtClean="0">
                <a:solidFill>
                  <a:srgbClr val="7030A0"/>
                </a:solidFill>
              </a:rPr>
              <a:t>and are quickly developing into musicians of the future.</a:t>
            </a:r>
          </a:p>
          <a:p>
            <a:pPr marL="285750" lvl="0" indent="-285750">
              <a:buFont typeface="Wingdings" panose="05000000000000000000" pitchFamily="2" charset="2"/>
              <a:buChar char="v"/>
            </a:pPr>
            <a:r>
              <a:rPr lang="en-GB" sz="1200" dirty="0" smtClean="0">
                <a:solidFill>
                  <a:srgbClr val="7030A0"/>
                </a:solidFill>
              </a:rPr>
              <a:t>Pupils in Year 5 completed their </a:t>
            </a:r>
            <a:r>
              <a:rPr lang="en-GB" sz="1200" b="1" dirty="0" smtClean="0">
                <a:solidFill>
                  <a:srgbClr val="7030A0"/>
                </a:solidFill>
              </a:rPr>
              <a:t>Bikeability</a:t>
            </a:r>
            <a:r>
              <a:rPr lang="en-GB" sz="1200" dirty="0" smtClean="0">
                <a:solidFill>
                  <a:srgbClr val="7030A0"/>
                </a:solidFill>
              </a:rPr>
              <a:t> sessions where they learned how to safely check and ride their bicycle on local roads. </a:t>
            </a:r>
          </a:p>
          <a:p>
            <a:pPr marL="285750" lvl="0" indent="-285750">
              <a:buFont typeface="Wingdings" panose="05000000000000000000" pitchFamily="2" charset="2"/>
              <a:buChar char="v"/>
            </a:pPr>
            <a:r>
              <a:rPr lang="en-GB" sz="1200" dirty="0" smtClean="0">
                <a:solidFill>
                  <a:srgbClr val="7030A0"/>
                </a:solidFill>
              </a:rPr>
              <a:t>There have already been lots of </a:t>
            </a:r>
            <a:r>
              <a:rPr lang="en-GB" sz="1200" b="1" dirty="0" smtClean="0">
                <a:solidFill>
                  <a:srgbClr val="7030A0"/>
                </a:solidFill>
              </a:rPr>
              <a:t>sporting fixtures </a:t>
            </a:r>
            <a:r>
              <a:rPr lang="en-GB" sz="1200" dirty="0" smtClean="0">
                <a:solidFill>
                  <a:srgbClr val="7030A0"/>
                </a:solidFill>
              </a:rPr>
              <a:t>and events where many different pupils have represented the school in either competitive or non-competitive situations.</a:t>
            </a:r>
          </a:p>
          <a:p>
            <a:pPr marL="285750" lvl="0" indent="-285750">
              <a:buFont typeface="Wingdings" panose="05000000000000000000" pitchFamily="2" charset="2"/>
              <a:buChar char="v"/>
            </a:pPr>
            <a:r>
              <a:rPr lang="en-GB" sz="1200" b="1" dirty="0" smtClean="0">
                <a:solidFill>
                  <a:srgbClr val="7030A0"/>
                </a:solidFill>
              </a:rPr>
              <a:t>After school clubs </a:t>
            </a:r>
            <a:r>
              <a:rPr lang="en-GB" sz="1200" dirty="0" smtClean="0">
                <a:solidFill>
                  <a:srgbClr val="7030A0"/>
                </a:solidFill>
              </a:rPr>
              <a:t>have been incredibly well attended once again and we have been delighted to see so many faces attending these sessions.</a:t>
            </a:r>
          </a:p>
          <a:p>
            <a:pPr lvl="0"/>
            <a:endParaRPr lang="en-GB" sz="1200" dirty="0" smtClean="0">
              <a:solidFill>
                <a:srgbClr val="7030A0"/>
              </a:solidFill>
            </a:endParaRPr>
          </a:p>
          <a:p>
            <a:pPr lvl="0"/>
            <a:r>
              <a:rPr lang="en-GB" sz="1200" dirty="0" smtClean="0"/>
              <a:t>There are also many more exciting events planned for after the holidays which we will continue to share with you. </a:t>
            </a:r>
          </a:p>
          <a:p>
            <a:pPr lvl="0"/>
            <a:endParaRPr lang="en-GB" sz="1200" dirty="0" smtClean="0"/>
          </a:p>
          <a:p>
            <a:pPr lvl="0"/>
            <a:r>
              <a:rPr lang="en-GB" sz="1200" dirty="0" smtClean="0"/>
              <a:t>As we celebrate our successes, </a:t>
            </a:r>
            <a:r>
              <a:rPr lang="en-GB" sz="1200" b="1" dirty="0" smtClean="0"/>
              <a:t>we would also like to wish those of you either currently celebrating or about to celebrate religious festivals or special celebrations a wonderful time</a:t>
            </a:r>
            <a:r>
              <a:rPr lang="en-GB" sz="1200" dirty="0" smtClean="0"/>
              <a:t>. Our school curriculum supports pupils to learn about a variety of religions as part of the National Curriculum. Pupils learn about how people from all around the world live their lives in order to better understand and support one another. This was made even more special this year as we were able to welcome one of our parents into school to support our pupils to learn about </a:t>
            </a:r>
            <a:r>
              <a:rPr lang="en-GB" sz="1200" b="1" dirty="0" smtClean="0"/>
              <a:t>Diwali</a:t>
            </a:r>
            <a:r>
              <a:rPr lang="en-GB" sz="1200" dirty="0" smtClean="0"/>
              <a:t>. Please see the following page for more information. For more information about our RE curriculum, please look at our website or ask to speak to our RE leader Mrs Matumbike. </a:t>
            </a:r>
            <a:endParaRPr lang="en-GB" sz="1200" dirty="0"/>
          </a:p>
          <a:p>
            <a:pPr lvl="0"/>
            <a:endParaRPr lang="en-GB" sz="1200" dirty="0"/>
          </a:p>
          <a:p>
            <a:pPr lvl="0"/>
            <a:r>
              <a:rPr lang="en-GB" sz="1200" dirty="0" smtClean="0"/>
              <a:t>Please have a safe and restful half-term holiday and I look forward to seeing all the pupils once again at </a:t>
            </a:r>
            <a:r>
              <a:rPr lang="en-GB" sz="1200" b="1" dirty="0" smtClean="0"/>
              <a:t>8:15am on Monday 3</a:t>
            </a:r>
            <a:r>
              <a:rPr lang="en-GB" sz="1200" b="1" baseline="30000" dirty="0" smtClean="0"/>
              <a:t>rd</a:t>
            </a:r>
            <a:r>
              <a:rPr lang="en-GB" sz="1200" b="1" dirty="0" smtClean="0"/>
              <a:t> November. </a:t>
            </a:r>
            <a:endParaRPr lang="en-GB" sz="1200" b="1" dirty="0"/>
          </a:p>
          <a:p>
            <a:pPr lvl="0"/>
            <a:endParaRPr lang="en-GB" sz="800" dirty="0" smtClean="0"/>
          </a:p>
          <a:p>
            <a:pPr lvl="0"/>
            <a:endParaRPr lang="en-GB" sz="800" dirty="0"/>
          </a:p>
          <a:p>
            <a:pPr lvl="0" fontAlgn="base"/>
            <a:r>
              <a:rPr lang="en-GB" sz="1300" dirty="0"/>
              <a:t>Yours Sincerely,</a:t>
            </a:r>
          </a:p>
          <a:p>
            <a:endParaRPr lang="en-GB" sz="800" dirty="0"/>
          </a:p>
          <a:p>
            <a:pPr lvl="0"/>
            <a:r>
              <a:rPr lang="en-GB" sz="1300" b="1" dirty="0">
                <a:latin typeface="Calibri Light" panose="020F0302020204030204"/>
                <a:ea typeface="Calibri" panose="020F0502020204030204" pitchFamily="34" charset="0"/>
              </a:rPr>
              <a:t>Mr Brooks</a:t>
            </a:r>
          </a:p>
          <a:p>
            <a:pPr lvl="0"/>
            <a:r>
              <a:rPr lang="en-GB" sz="1300" dirty="0">
                <a:latin typeface="Calibri Light" panose="020F0302020204030204"/>
                <a:ea typeface="Calibri" panose="020F0502020204030204" pitchFamily="34" charset="0"/>
              </a:rPr>
              <a:t>Head of </a:t>
            </a:r>
            <a:r>
              <a:rPr lang="en-GB" sz="1300" dirty="0" smtClean="0">
                <a:latin typeface="Calibri Light" panose="020F0302020204030204"/>
                <a:ea typeface="Calibri" panose="020F0502020204030204" pitchFamily="34" charset="0"/>
              </a:rPr>
              <a:t>School</a:t>
            </a:r>
          </a:p>
          <a:p>
            <a:pPr lvl="0"/>
            <a:endParaRPr lang="en-GB" sz="1300" dirty="0" smtClean="0">
              <a:latin typeface="Calibri Light" panose="020F0302020204030204"/>
              <a:ea typeface="Calibri" panose="020F0502020204030204" pitchFamily="34" charset="0"/>
            </a:endParaRPr>
          </a:p>
        </p:txBody>
      </p:sp>
      <p:sp>
        <p:nvSpPr>
          <p:cNvPr id="5" name="Rectangle 4"/>
          <p:cNvSpPr/>
          <p:nvPr/>
        </p:nvSpPr>
        <p:spPr>
          <a:xfrm>
            <a:off x="3505200" y="309118"/>
            <a:ext cx="3861641" cy="1092607"/>
          </a:xfrm>
          <a:prstGeom prst="rect">
            <a:avLst/>
          </a:prstGeom>
          <a:solidFill>
            <a:srgbClr val="7030A0"/>
          </a:solidFill>
          <a:ln w="28575">
            <a:solidFill>
              <a:srgbClr val="002060"/>
            </a:solidFill>
          </a:ln>
        </p:spPr>
        <p:txBody>
          <a:bodyPr wrap="square">
            <a:spAutoFit/>
          </a:bodyPr>
          <a:lstStyle/>
          <a:p>
            <a:pPr algn="r"/>
            <a:r>
              <a:rPr lang="en-US" sz="6500" b="1" dirty="0" smtClean="0">
                <a:solidFill>
                  <a:schemeClr val="bg1"/>
                </a:solidFill>
                <a:latin typeface="Bodoni MT" panose="02070603080606020203" pitchFamily="18" charset="0"/>
              </a:rPr>
              <a:t>Newsletter</a:t>
            </a:r>
            <a:endParaRPr lang="en-US" sz="6500" b="1" dirty="0">
              <a:solidFill>
                <a:schemeClr val="bg1"/>
              </a:solidFill>
              <a:latin typeface="Bodoni MT" panose="02070603080606020203"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417"/>
          <a:stretch/>
        </p:blipFill>
        <p:spPr>
          <a:xfrm>
            <a:off x="1112990" y="588593"/>
            <a:ext cx="2247900" cy="563542"/>
          </a:xfrm>
          <a:prstGeom prst="rect">
            <a:avLst/>
          </a:prstGeom>
        </p:spPr>
      </p:pic>
      <p:sp>
        <p:nvSpPr>
          <p:cNvPr id="11" name="TextBox 10"/>
          <p:cNvSpPr txBox="1"/>
          <p:nvPr/>
        </p:nvSpPr>
        <p:spPr>
          <a:xfrm>
            <a:off x="320057" y="1383229"/>
            <a:ext cx="7046783" cy="338554"/>
          </a:xfrm>
          <a:prstGeom prst="rect">
            <a:avLst/>
          </a:prstGeom>
          <a:solidFill>
            <a:schemeClr val="bg1"/>
          </a:solidFill>
          <a:ln w="28575">
            <a:solidFill>
              <a:srgbClr val="002060"/>
            </a:solidFill>
          </a:ln>
        </p:spPr>
        <p:txBody>
          <a:bodyPr wrap="square" rtlCol="0">
            <a:spAutoFit/>
          </a:bodyPr>
          <a:lstStyle/>
          <a:p>
            <a:pPr algn="r"/>
            <a:r>
              <a:rPr lang="en-GB" sz="1600" b="1" dirty="0">
                <a:solidFill>
                  <a:srgbClr val="002060"/>
                </a:solidFill>
                <a:latin typeface="Book Antiqua" panose="02040602050305030304" pitchFamily="18" charset="0"/>
                <a:cs typeface="Courier New" panose="02070309020205020404" pitchFamily="49" charset="0"/>
              </a:rPr>
              <a:t>Friday </a:t>
            </a:r>
            <a:r>
              <a:rPr lang="en-GB" sz="1600" b="1" dirty="0" smtClean="0">
                <a:solidFill>
                  <a:srgbClr val="002060"/>
                </a:solidFill>
                <a:latin typeface="Book Antiqua" panose="02040602050305030304" pitchFamily="18" charset="0"/>
                <a:cs typeface="Courier New" panose="02070309020205020404" pitchFamily="49" charset="0"/>
              </a:rPr>
              <a:t>17</a:t>
            </a:r>
            <a:r>
              <a:rPr lang="en-GB" sz="1600" b="1" baseline="30000" dirty="0" smtClean="0">
                <a:solidFill>
                  <a:srgbClr val="002060"/>
                </a:solidFill>
                <a:latin typeface="Book Antiqua" panose="02040602050305030304" pitchFamily="18" charset="0"/>
                <a:cs typeface="Courier New" panose="02070309020205020404" pitchFamily="49" charset="0"/>
              </a:rPr>
              <a:t>th</a:t>
            </a:r>
            <a:r>
              <a:rPr lang="en-GB" sz="1600" b="1" dirty="0" smtClean="0">
                <a:solidFill>
                  <a:srgbClr val="002060"/>
                </a:solidFill>
                <a:latin typeface="Book Antiqua" panose="02040602050305030304" pitchFamily="18" charset="0"/>
                <a:cs typeface="Courier New" panose="02070309020205020404" pitchFamily="49" charset="0"/>
              </a:rPr>
              <a:t> October 2025</a:t>
            </a:r>
            <a:endParaRPr lang="en-GB" sz="1600" b="1" dirty="0">
              <a:solidFill>
                <a:srgbClr val="002060"/>
              </a:solidFill>
              <a:latin typeface="Book Antiqua" panose="02040602050305030304" pitchFamily="18" charset="0"/>
              <a:cs typeface="Courier New" panose="02070309020205020404" pitchFamily="49" charset="0"/>
            </a:endParaRPr>
          </a:p>
        </p:txBody>
      </p:sp>
      <p:sp>
        <p:nvSpPr>
          <p:cNvPr id="4" name="Rectangle 3"/>
          <p:cNvSpPr/>
          <p:nvPr/>
        </p:nvSpPr>
        <p:spPr>
          <a:xfrm>
            <a:off x="320058" y="1359796"/>
            <a:ext cx="3480440" cy="369332"/>
          </a:xfrm>
          <a:prstGeom prst="rect">
            <a:avLst/>
          </a:prstGeom>
          <a:ln>
            <a:noFill/>
          </a:ln>
        </p:spPr>
        <p:txBody>
          <a:bodyPr wrap="none">
            <a:spAutoFit/>
          </a:bodyPr>
          <a:lstStyle/>
          <a:p>
            <a:r>
              <a:rPr lang="en-GB" b="1" dirty="0">
                <a:solidFill>
                  <a:srgbClr val="002060"/>
                </a:solidFill>
                <a:latin typeface="Bodoni MT" panose="02070603080606020203" pitchFamily="18" charset="0"/>
              </a:rPr>
              <a:t>https://jubilee.nottingham.sch.uk/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86" y="358679"/>
            <a:ext cx="790349" cy="790349"/>
          </a:xfrm>
          <a:prstGeom prst="rect">
            <a:avLst/>
          </a:prstGeom>
        </p:spPr>
      </p:pic>
    </p:spTree>
    <p:extLst>
      <p:ext uri="{BB962C8B-B14F-4D97-AF65-F5344CB8AC3E}">
        <p14:creationId xmlns:p14="http://schemas.microsoft.com/office/powerpoint/2010/main" val="368972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137928" y="0"/>
            <a:ext cx="7319813" cy="10393422"/>
          </a:xfrm>
          <a:prstGeom prst="rect">
            <a:avLst/>
          </a:prstGeom>
          <a:noFill/>
          <a:ln w="28575">
            <a:solidFill>
              <a:srgbClr val="002060"/>
            </a:solidFill>
          </a:ln>
        </p:spPr>
        <p:txBody>
          <a:bodyPr wrap="square" rtlCol="0">
            <a:spAutoFit/>
          </a:bodyPr>
          <a:lstStyle/>
          <a:p>
            <a:pPr algn="r"/>
            <a:endParaRPr lang="en-GB" sz="1600" b="1" dirty="0">
              <a:solidFill>
                <a:srgbClr val="002060"/>
              </a:solidFill>
              <a:latin typeface="Book Antiqua" panose="02040602050305030304" pitchFamily="18" charset="0"/>
              <a:cs typeface="Courier New" panose="02070309020205020404" pitchFamily="49" charset="0"/>
            </a:endParaRPr>
          </a:p>
        </p:txBody>
      </p:sp>
      <p:sp>
        <p:nvSpPr>
          <p:cNvPr id="10" name="TextBox 9"/>
          <p:cNvSpPr txBox="1"/>
          <p:nvPr/>
        </p:nvSpPr>
        <p:spPr>
          <a:xfrm>
            <a:off x="471056" y="6357259"/>
            <a:ext cx="6653558" cy="3924151"/>
          </a:xfrm>
          <a:prstGeom prst="rect">
            <a:avLst/>
          </a:prstGeom>
          <a:noFill/>
          <a:ln w="28575">
            <a:solidFill>
              <a:srgbClr val="002060"/>
            </a:solidFill>
          </a:ln>
        </p:spPr>
        <p:txBody>
          <a:bodyPr wrap="square" rtlCol="0">
            <a:spAutoFit/>
          </a:bodyPr>
          <a:lstStyle/>
          <a:p>
            <a:r>
              <a:rPr lang="en-GB" dirty="0" smtClean="0"/>
              <a:t>Our children had the opportunity to develop their understanding </a:t>
            </a:r>
            <a:r>
              <a:rPr lang="en-GB" dirty="0"/>
              <a:t>in the telling of the story behind the festival and got to ask questions to deepen their </a:t>
            </a:r>
            <a:r>
              <a:rPr lang="en-GB" dirty="0" smtClean="0"/>
              <a:t>knowledge.  </a:t>
            </a:r>
          </a:p>
          <a:p>
            <a:pPr algn="ctr"/>
            <a:endParaRPr lang="en-GB" b="1" dirty="0"/>
          </a:p>
          <a:p>
            <a:pPr algn="ctr"/>
            <a:r>
              <a:rPr lang="en-GB" b="1" dirty="0" smtClean="0"/>
              <a:t>Thank </a:t>
            </a:r>
            <a:r>
              <a:rPr lang="en-GB" b="1" dirty="0"/>
              <a:t>you once again to our wonderful volunteers</a:t>
            </a:r>
            <a:r>
              <a:rPr lang="en-GB" b="1" dirty="0" smtClean="0"/>
              <a:t>!</a:t>
            </a:r>
          </a:p>
          <a:p>
            <a:endParaRPr lang="en-GB" dirty="0"/>
          </a:p>
          <a:p>
            <a:r>
              <a:rPr lang="en-GB" dirty="0" smtClean="0"/>
              <a:t>Also, </a:t>
            </a:r>
            <a:r>
              <a:rPr lang="en-GB" sz="2800" b="1" dirty="0" smtClean="0">
                <a:ln w="6600">
                  <a:solidFill>
                    <a:schemeClr val="accent2"/>
                  </a:solidFill>
                  <a:prstDash val="solid"/>
                </a:ln>
                <a:solidFill>
                  <a:srgbClr val="FFFFFF"/>
                </a:solidFill>
                <a:effectLst>
                  <a:outerShdw dist="38100" dir="2700000" algn="tl" rotWithShape="0">
                    <a:schemeClr val="accent2"/>
                  </a:outerShdw>
                </a:effectLst>
              </a:rPr>
              <a:t>to those celebrating, we hope you have a Happy Diwali.</a:t>
            </a:r>
          </a:p>
          <a:p>
            <a:endParaRPr lang="en-GB" b="1" dirty="0"/>
          </a:p>
          <a:p>
            <a:r>
              <a:rPr lang="en-GB" i="1" dirty="0" smtClean="0"/>
              <a:t>If you would like to support learning at our school, or volunteer in some other way (for example supporting visits or volunteering to help on projects, please use the information on the next page. </a:t>
            </a:r>
            <a:endParaRPr lang="en-GB" i="1" dirty="0"/>
          </a:p>
          <a:p>
            <a:pPr lvl="0"/>
            <a:endParaRPr lang="en-GB" sz="1300" dirty="0" smtClean="0">
              <a:latin typeface="Calibri Light" panose="020F0302020204030204"/>
              <a:ea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417"/>
          <a:stretch/>
        </p:blipFill>
        <p:spPr>
          <a:xfrm>
            <a:off x="1112990" y="588593"/>
            <a:ext cx="2247900" cy="5635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86" y="358679"/>
            <a:ext cx="790349" cy="790349"/>
          </a:xfrm>
          <a:prstGeom prst="rect">
            <a:avLst/>
          </a:prstGeom>
        </p:spPr>
      </p:pic>
      <p:pic>
        <p:nvPicPr>
          <p:cNvPr id="12" name="Picture 11" descr="A person holding a lit candle&#10;&#10;AI-generated content may be incorrect."/>
          <p:cNvPicPr/>
          <p:nvPr/>
        </p:nvPicPr>
        <p:blipFill>
          <a:blip r:embed="rId5"/>
          <a:stretch>
            <a:fillRect/>
          </a:stretch>
        </p:blipFill>
        <p:spPr>
          <a:xfrm>
            <a:off x="645659" y="1467639"/>
            <a:ext cx="1724477" cy="1949326"/>
          </a:xfrm>
          <a:prstGeom prst="rect">
            <a:avLst/>
          </a:prstGeom>
        </p:spPr>
      </p:pic>
      <p:pic>
        <p:nvPicPr>
          <p:cNvPr id="14" name="Picture 13" descr="A group of dolls on a table&#10;&#10;AI-generated content may be incorrect."/>
          <p:cNvPicPr/>
          <p:nvPr/>
        </p:nvPicPr>
        <p:blipFill>
          <a:blip r:embed="rId6"/>
          <a:stretch>
            <a:fillRect/>
          </a:stretch>
        </p:blipFill>
        <p:spPr>
          <a:xfrm>
            <a:off x="5024034" y="253874"/>
            <a:ext cx="2100580" cy="1574800"/>
          </a:xfrm>
          <a:prstGeom prst="rect">
            <a:avLst/>
          </a:prstGeom>
        </p:spPr>
      </p:pic>
      <p:pic>
        <p:nvPicPr>
          <p:cNvPr id="16" name="Picture 15"/>
          <p:cNvPicPr/>
          <p:nvPr/>
        </p:nvPicPr>
        <p:blipFill>
          <a:blip r:embed="rId7"/>
          <a:stretch>
            <a:fillRect/>
          </a:stretch>
        </p:blipFill>
        <p:spPr>
          <a:xfrm>
            <a:off x="1348364" y="3638888"/>
            <a:ext cx="4692218" cy="2599058"/>
          </a:xfrm>
          <a:prstGeom prst="rect">
            <a:avLst/>
          </a:prstGeom>
        </p:spPr>
      </p:pic>
      <p:sp>
        <p:nvSpPr>
          <p:cNvPr id="18" name="TextBox 17"/>
          <p:cNvSpPr txBox="1"/>
          <p:nvPr/>
        </p:nvSpPr>
        <p:spPr>
          <a:xfrm>
            <a:off x="2521527" y="1939636"/>
            <a:ext cx="4603086" cy="1477328"/>
          </a:xfrm>
          <a:prstGeom prst="rect">
            <a:avLst/>
          </a:prstGeom>
          <a:noFill/>
          <a:ln w="28575">
            <a:solidFill>
              <a:srgbClr val="002060"/>
            </a:solidFill>
          </a:ln>
        </p:spPr>
        <p:txBody>
          <a:bodyPr wrap="square" rtlCol="0">
            <a:spAutoFit/>
          </a:bodyPr>
          <a:lstStyle/>
          <a:p>
            <a:r>
              <a:rPr lang="en-GB" b="1" dirty="0">
                <a:solidFill>
                  <a:schemeClr val="accent2">
                    <a:lumMod val="75000"/>
                  </a:schemeClr>
                </a:solidFill>
              </a:rPr>
              <a:t>What an experience our </a:t>
            </a:r>
            <a:r>
              <a:rPr lang="en-GB" b="1" dirty="0" smtClean="0">
                <a:solidFill>
                  <a:schemeClr val="accent2">
                    <a:lumMod val="75000"/>
                  </a:schemeClr>
                </a:solidFill>
              </a:rPr>
              <a:t>Year 3 and Year 5 children </a:t>
            </a:r>
            <a:r>
              <a:rPr lang="en-GB" b="1" dirty="0">
                <a:solidFill>
                  <a:schemeClr val="accent2">
                    <a:lumMod val="75000"/>
                  </a:schemeClr>
                </a:solidFill>
              </a:rPr>
              <a:t>have had </a:t>
            </a:r>
            <a:r>
              <a:rPr lang="en-GB" b="1" dirty="0" smtClean="0">
                <a:solidFill>
                  <a:schemeClr val="accent2">
                    <a:lumMod val="75000"/>
                  </a:schemeClr>
                </a:solidFill>
              </a:rPr>
              <a:t>this week! </a:t>
            </a:r>
            <a:r>
              <a:rPr lang="en-GB" dirty="0" smtClean="0">
                <a:solidFill>
                  <a:schemeClr val="accent2">
                    <a:lumMod val="75000"/>
                  </a:schemeClr>
                </a:solidFill>
              </a:rPr>
              <a:t>Many thanks </a:t>
            </a:r>
            <a:r>
              <a:rPr lang="en-GB" dirty="0">
                <a:solidFill>
                  <a:schemeClr val="accent2">
                    <a:lumMod val="75000"/>
                  </a:schemeClr>
                </a:solidFill>
              </a:rPr>
              <a:t>to some of our wonderful parents who volunteered to come in to school and help </a:t>
            </a:r>
            <a:r>
              <a:rPr lang="en-GB" dirty="0" smtClean="0">
                <a:solidFill>
                  <a:schemeClr val="accent2">
                    <a:lumMod val="75000"/>
                  </a:schemeClr>
                </a:solidFill>
              </a:rPr>
              <a:t>our </a:t>
            </a:r>
            <a:r>
              <a:rPr lang="en-GB" dirty="0">
                <a:solidFill>
                  <a:schemeClr val="accent2">
                    <a:lumMod val="75000"/>
                  </a:schemeClr>
                </a:solidFill>
              </a:rPr>
              <a:t>children learn about Diwali</a:t>
            </a:r>
            <a:r>
              <a:rPr lang="en-GB" dirty="0" smtClean="0">
                <a:solidFill>
                  <a:schemeClr val="accent2">
                    <a:lumMod val="75000"/>
                  </a:schemeClr>
                </a:solidFill>
              </a:rPr>
              <a:t>.</a:t>
            </a:r>
          </a:p>
        </p:txBody>
      </p:sp>
    </p:spTree>
    <p:extLst>
      <p:ext uri="{BB962C8B-B14F-4D97-AF65-F5344CB8AC3E}">
        <p14:creationId xmlns:p14="http://schemas.microsoft.com/office/powerpoint/2010/main" val="405050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137928" y="217777"/>
            <a:ext cx="7319813" cy="10393422"/>
          </a:xfrm>
          <a:prstGeom prst="rect">
            <a:avLst/>
          </a:prstGeom>
          <a:noFill/>
          <a:ln w="28575">
            <a:solidFill>
              <a:srgbClr val="002060"/>
            </a:solidFill>
          </a:ln>
        </p:spPr>
        <p:txBody>
          <a:bodyPr wrap="square" rtlCol="0">
            <a:spAutoFit/>
          </a:bodyPr>
          <a:lstStyle/>
          <a:p>
            <a:pPr algn="r"/>
            <a:endParaRPr lang="en-GB" sz="1600" b="1" dirty="0">
              <a:solidFill>
                <a:srgbClr val="002060"/>
              </a:solidFill>
              <a:latin typeface="Book Antiqua" panose="02040602050305030304" pitchFamily="18" charset="0"/>
              <a:cs typeface="Courier New" panose="02070309020205020404" pitchFamily="49"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417"/>
          <a:stretch/>
        </p:blipFill>
        <p:spPr>
          <a:xfrm>
            <a:off x="1112990" y="588593"/>
            <a:ext cx="2247900" cy="5635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86" y="358679"/>
            <a:ext cx="790349" cy="790349"/>
          </a:xfrm>
          <a:prstGeom prst="rect">
            <a:avLst/>
          </a:prstGeom>
        </p:spPr>
      </p:pic>
      <p:sp>
        <p:nvSpPr>
          <p:cNvPr id="18" name="TextBox 17"/>
          <p:cNvSpPr txBox="1"/>
          <p:nvPr/>
        </p:nvSpPr>
        <p:spPr>
          <a:xfrm>
            <a:off x="457200" y="1507707"/>
            <a:ext cx="6667413" cy="1446550"/>
          </a:xfrm>
          <a:prstGeom prst="rect">
            <a:avLst/>
          </a:prstGeom>
          <a:noFill/>
          <a:ln w="28575">
            <a:solidFill>
              <a:srgbClr val="002060"/>
            </a:solidFill>
          </a:ln>
        </p:spPr>
        <p:txBody>
          <a:bodyPr wrap="square" rtlCol="0">
            <a:spAutoFit/>
          </a:bodyPr>
          <a:lstStyle/>
          <a:p>
            <a:pPr algn="ctr"/>
            <a:r>
              <a:rPr lang="en-GB" sz="2400" b="1" dirty="0" smtClean="0">
                <a:solidFill>
                  <a:srgbClr val="1C90B1"/>
                </a:solidFill>
              </a:rPr>
              <a:t>Thank you to those who have already offered their time to support our school. </a:t>
            </a:r>
            <a:endParaRPr lang="en-GB" sz="2400" b="1" dirty="0">
              <a:solidFill>
                <a:srgbClr val="1C90B1"/>
              </a:solidFill>
            </a:endParaRPr>
          </a:p>
          <a:p>
            <a:pPr algn="ctr"/>
            <a:r>
              <a:rPr lang="en-GB" sz="2000" i="1" dirty="0" smtClean="0"/>
              <a:t>We are always on the lookout for helping hands so please see the information below… </a:t>
            </a:r>
          </a:p>
        </p:txBody>
      </p:sp>
      <p:pic>
        <p:nvPicPr>
          <p:cNvPr id="13" name="Picture 12" descr="A poster for a school trip&#10;&#10;AI-generated content may be incorrect."/>
          <p:cNvPicPr/>
          <p:nvPr/>
        </p:nvPicPr>
        <p:blipFill>
          <a:blip r:embed="rId5"/>
          <a:stretch>
            <a:fillRect/>
          </a:stretch>
        </p:blipFill>
        <p:spPr>
          <a:xfrm>
            <a:off x="756235" y="3058981"/>
            <a:ext cx="2479964" cy="3040305"/>
          </a:xfrm>
          <a:prstGeom prst="rect">
            <a:avLst/>
          </a:prstGeom>
        </p:spPr>
      </p:pic>
      <p:pic>
        <p:nvPicPr>
          <p:cNvPr id="15" name="Picture 14" descr="A poster with text and pictures&#10;&#10;AI-generated content may be incorrect."/>
          <p:cNvPicPr/>
          <p:nvPr/>
        </p:nvPicPr>
        <p:blipFill>
          <a:blip r:embed="rId6"/>
          <a:stretch>
            <a:fillRect/>
          </a:stretch>
        </p:blipFill>
        <p:spPr>
          <a:xfrm>
            <a:off x="4309702" y="3058981"/>
            <a:ext cx="2479964" cy="3062180"/>
          </a:xfrm>
          <a:prstGeom prst="rect">
            <a:avLst/>
          </a:prstGeom>
        </p:spPr>
      </p:pic>
      <p:pic>
        <p:nvPicPr>
          <p:cNvPr id="17" name="Picture 16" descr="A poster with text and pictures of people&#10;&#10;AI-generated content may be incorrect."/>
          <p:cNvPicPr/>
          <p:nvPr/>
        </p:nvPicPr>
        <p:blipFill>
          <a:blip r:embed="rId7"/>
          <a:stretch>
            <a:fillRect/>
          </a:stretch>
        </p:blipFill>
        <p:spPr>
          <a:xfrm>
            <a:off x="756235" y="6225885"/>
            <a:ext cx="2479964" cy="3040305"/>
          </a:xfrm>
          <a:prstGeom prst="rect">
            <a:avLst/>
          </a:prstGeom>
        </p:spPr>
      </p:pic>
      <p:pic>
        <p:nvPicPr>
          <p:cNvPr id="19" name="Picture 18" descr="A poster with text and images of people on the beach&#10;&#10;AI-generated content may be incorrect."/>
          <p:cNvPicPr/>
          <p:nvPr/>
        </p:nvPicPr>
        <p:blipFill>
          <a:blip r:embed="rId8"/>
          <a:stretch>
            <a:fillRect/>
          </a:stretch>
        </p:blipFill>
        <p:spPr>
          <a:xfrm>
            <a:off x="4309702" y="6225885"/>
            <a:ext cx="2479964" cy="3040305"/>
          </a:xfrm>
          <a:prstGeom prst="rect">
            <a:avLst/>
          </a:prstGeom>
        </p:spPr>
      </p:pic>
      <p:pic>
        <p:nvPicPr>
          <p:cNvPr id="4" name="Picture 3"/>
          <p:cNvPicPr>
            <a:picLocks noChangeAspect="1"/>
          </p:cNvPicPr>
          <p:nvPr/>
        </p:nvPicPr>
        <p:blipFill>
          <a:blip r:embed="rId9"/>
          <a:stretch>
            <a:fillRect/>
          </a:stretch>
        </p:blipFill>
        <p:spPr>
          <a:xfrm>
            <a:off x="5549684" y="358679"/>
            <a:ext cx="1405298" cy="1044304"/>
          </a:xfrm>
          <a:prstGeom prst="rect">
            <a:avLst/>
          </a:prstGeom>
        </p:spPr>
      </p:pic>
      <p:sp>
        <p:nvSpPr>
          <p:cNvPr id="20" name="TextBox 19"/>
          <p:cNvSpPr txBox="1"/>
          <p:nvPr/>
        </p:nvSpPr>
        <p:spPr>
          <a:xfrm>
            <a:off x="1003890" y="9392391"/>
            <a:ext cx="5785776" cy="1092607"/>
          </a:xfrm>
          <a:prstGeom prst="rect">
            <a:avLst/>
          </a:prstGeom>
          <a:solidFill>
            <a:schemeClr val="accent4">
              <a:lumMod val="20000"/>
              <a:lumOff val="80000"/>
            </a:schemeClr>
          </a:solidFill>
          <a:ln w="28575">
            <a:solidFill>
              <a:srgbClr val="002060"/>
            </a:solidFill>
          </a:ln>
        </p:spPr>
        <p:txBody>
          <a:bodyPr wrap="square" rtlCol="0">
            <a:spAutoFit/>
          </a:bodyPr>
          <a:lstStyle/>
          <a:p>
            <a:pPr algn="ctr"/>
            <a:r>
              <a:rPr lang="en-GB" sz="1100" b="1" dirty="0" smtClean="0"/>
              <a:t>If you need any information or need to speak to someone about your child or any other matter:</a:t>
            </a:r>
          </a:p>
          <a:p>
            <a:pPr algn="ctr"/>
            <a:r>
              <a:rPr lang="en-GB" sz="1600" b="1" dirty="0" smtClean="0"/>
              <a:t>PLEASE CALL THE SCHOOL OFFICE ON:  </a:t>
            </a:r>
          </a:p>
          <a:p>
            <a:pPr algn="ctr"/>
            <a:r>
              <a:rPr lang="en-GB" sz="1600" b="1" dirty="0" smtClean="0"/>
              <a:t>0115 9155719</a:t>
            </a:r>
          </a:p>
          <a:p>
            <a:pPr algn="ctr"/>
            <a:r>
              <a:rPr lang="en-GB" sz="1100" b="1" dirty="0" smtClean="0"/>
              <a:t>or email </a:t>
            </a:r>
            <a:r>
              <a:rPr lang="en-GB" sz="1100" b="1" dirty="0" smtClean="0">
                <a:hlinkClick r:id="rId10"/>
              </a:rPr>
              <a:t>admin@jubilee.nottingham.sch.uk</a:t>
            </a:r>
            <a:r>
              <a:rPr lang="en-GB" sz="1100" b="1" dirty="0"/>
              <a:t> </a:t>
            </a:r>
            <a:r>
              <a:rPr lang="en-GB" sz="1100" b="1" dirty="0" smtClean="0"/>
              <a:t>  </a:t>
            </a:r>
          </a:p>
          <a:p>
            <a:pPr algn="ctr"/>
            <a:r>
              <a:rPr lang="en-GB" sz="1100" b="1" dirty="0" smtClean="0"/>
              <a:t>You can also contact us via the School Gateway App</a:t>
            </a:r>
          </a:p>
        </p:txBody>
      </p:sp>
    </p:spTree>
    <p:extLst>
      <p:ext uri="{BB962C8B-B14F-4D97-AF65-F5344CB8AC3E}">
        <p14:creationId xmlns:p14="http://schemas.microsoft.com/office/powerpoint/2010/main" val="235714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6100" y="528638"/>
            <a:ext cx="4280741" cy="17697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u="sng" dirty="0" smtClean="0">
                <a:solidFill>
                  <a:schemeClr val="accent6">
                    <a:lumMod val="75000"/>
                  </a:schemeClr>
                </a:solidFill>
              </a:rPr>
              <a:t>School Dinners</a:t>
            </a:r>
            <a:endParaRPr lang="en-GB" dirty="0">
              <a:latin typeface="Felix Titling" panose="04060505060202020A04" pitchFamily="82" charset="0"/>
            </a:endParaRPr>
          </a:p>
          <a:p>
            <a:pPr algn="ctr"/>
            <a:r>
              <a:rPr lang="en-GB" sz="1600" b="1" dirty="0" smtClean="0"/>
              <a:t>School dinners are free for children in</a:t>
            </a:r>
          </a:p>
          <a:p>
            <a:pPr algn="ctr"/>
            <a:r>
              <a:rPr lang="en-GB" sz="1600" b="1" dirty="0" smtClean="0"/>
              <a:t>EYFS, Y1 and Y2.</a:t>
            </a:r>
          </a:p>
          <a:p>
            <a:pPr algn="ctr"/>
            <a:endParaRPr lang="en-GB" sz="1100" b="1" dirty="0" smtClean="0"/>
          </a:p>
          <a:p>
            <a:r>
              <a:rPr lang="en-GB" sz="1600" dirty="0" smtClean="0"/>
              <a:t>For children in Y3 onwards the cost of a school meal is rising to £2.80 per day.  Please ensure that this is paid in advance. </a:t>
            </a:r>
            <a:endParaRPr lang="en-GB" sz="1600" dirty="0">
              <a:latin typeface="Felix Titling" panose="04060505060202020A04" pitchFamily="82" charset="0"/>
            </a:endParaRPr>
          </a:p>
        </p:txBody>
      </p:sp>
      <p:pic>
        <p:nvPicPr>
          <p:cNvPr id="1026" name="Picture 2" descr="Lunch Menu - Jonata Middl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52" y="528638"/>
            <a:ext cx="2625373" cy="1631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7852" y="2353456"/>
            <a:ext cx="7048989" cy="1938992"/>
          </a:xfrm>
          <a:prstGeom prst="rect">
            <a:avLst/>
          </a:prstGeom>
          <a:noFill/>
          <a:ln w="57150">
            <a:solidFill>
              <a:srgbClr val="7030A0"/>
            </a:solidFill>
          </a:ln>
        </p:spPr>
        <p:txBody>
          <a:bodyPr wrap="square" rtlCol="0">
            <a:spAutoFit/>
          </a:bodyPr>
          <a:lstStyle/>
          <a:p>
            <a:pPr algn="ctr"/>
            <a:r>
              <a:rPr lang="en-GB" u="sng" dirty="0" smtClean="0"/>
              <a:t>School Uniform</a:t>
            </a:r>
          </a:p>
          <a:p>
            <a:endParaRPr lang="en-GB" dirty="0" smtClean="0"/>
          </a:p>
          <a:p>
            <a:r>
              <a:rPr lang="en-GB" sz="1400" b="1" dirty="0" smtClean="0"/>
              <a:t>Please remember to name all your child’s school uniform</a:t>
            </a:r>
            <a:r>
              <a:rPr lang="en-GB" sz="1400" dirty="0" smtClean="0"/>
              <a:t>, this helps us to return it to you if it’s been misplaced.  </a:t>
            </a:r>
          </a:p>
          <a:p>
            <a:r>
              <a:rPr lang="en-GB" sz="1400" dirty="0" smtClean="0"/>
              <a:t>Uniform can be ordered by the Gateway app and collected from the school office. </a:t>
            </a:r>
          </a:p>
          <a:p>
            <a:endParaRPr lang="en-GB" sz="1400" dirty="0" smtClean="0"/>
          </a:p>
          <a:p>
            <a:r>
              <a:rPr lang="en-GB" sz="1400" dirty="0" smtClean="0"/>
              <a:t>Don’t forget we also sell ‘pre-loved’ uniform which many of you bought during our recent Parents’ Evening. Please speak to the office for more information on this. </a:t>
            </a:r>
            <a:endParaRPr lang="en-GB" dirty="0"/>
          </a:p>
        </p:txBody>
      </p:sp>
      <p:sp>
        <p:nvSpPr>
          <p:cNvPr id="4" name="TextBox 3"/>
          <p:cNvSpPr txBox="1"/>
          <p:nvPr/>
        </p:nvSpPr>
        <p:spPr>
          <a:xfrm>
            <a:off x="317852" y="4332162"/>
            <a:ext cx="4520848" cy="2523768"/>
          </a:xfrm>
          <a:prstGeom prst="rect">
            <a:avLst/>
          </a:prstGeom>
          <a:noFill/>
          <a:ln w="28575">
            <a:solidFill>
              <a:srgbClr val="00B050"/>
            </a:solidFill>
          </a:ln>
        </p:spPr>
        <p:txBody>
          <a:bodyPr wrap="square" rtlCol="0">
            <a:spAutoFit/>
          </a:bodyPr>
          <a:lstStyle/>
          <a:p>
            <a:pPr algn="ctr"/>
            <a:r>
              <a:rPr lang="en-GB" sz="1600" b="1" i="1" u="sng" dirty="0" smtClean="0"/>
              <a:t>Dates for your Diary</a:t>
            </a:r>
          </a:p>
          <a:p>
            <a:endParaRPr lang="en-GB" sz="1600" dirty="0"/>
          </a:p>
          <a:p>
            <a:pPr marL="285750" indent="-285750">
              <a:buFont typeface="Arial" panose="020B0604020202020204" pitchFamily="34" charset="0"/>
              <a:buChar char="•"/>
            </a:pPr>
            <a:r>
              <a:rPr lang="en-GB" sz="1600" dirty="0" smtClean="0"/>
              <a:t>October half term 20</a:t>
            </a:r>
            <a:r>
              <a:rPr lang="en-GB" sz="1600" baseline="30000" dirty="0" smtClean="0"/>
              <a:t>th</a:t>
            </a:r>
            <a:r>
              <a:rPr lang="en-GB" sz="1600" dirty="0" smtClean="0"/>
              <a:t> Oct – 31</a:t>
            </a:r>
            <a:r>
              <a:rPr lang="en-GB" sz="1600" baseline="30000" dirty="0" smtClean="0"/>
              <a:t>st</a:t>
            </a:r>
            <a:r>
              <a:rPr lang="en-GB" sz="1600" dirty="0" smtClean="0"/>
              <a:t> Nov 2025</a:t>
            </a:r>
          </a:p>
          <a:p>
            <a:pPr marL="285750" indent="-285750">
              <a:buFont typeface="Arial" panose="020B0604020202020204" pitchFamily="34" charset="0"/>
              <a:buChar char="•"/>
            </a:pPr>
            <a:r>
              <a:rPr lang="en-GB" sz="1600" b="1" dirty="0" smtClean="0"/>
              <a:t>School restarts – Monday 3</a:t>
            </a:r>
            <a:r>
              <a:rPr lang="en-GB" sz="1600" b="1" baseline="30000" dirty="0" smtClean="0"/>
              <a:t>rd</a:t>
            </a:r>
            <a:r>
              <a:rPr lang="en-GB" sz="1600" b="1" dirty="0" smtClean="0"/>
              <a:t> November 2025</a:t>
            </a:r>
          </a:p>
          <a:p>
            <a:pPr marL="285750" indent="-285750">
              <a:buFont typeface="Arial" panose="020B0604020202020204" pitchFamily="34" charset="0"/>
              <a:buChar char="•"/>
            </a:pPr>
            <a:r>
              <a:rPr lang="en-GB" sz="1600" dirty="0" smtClean="0"/>
              <a:t>Tuesday 18</a:t>
            </a:r>
            <a:r>
              <a:rPr lang="en-GB" sz="1600" baseline="30000" dirty="0" smtClean="0"/>
              <a:t>th</a:t>
            </a:r>
            <a:r>
              <a:rPr lang="en-GB" sz="1600" dirty="0" smtClean="0"/>
              <a:t> November Year 6 Holocaust Centre</a:t>
            </a:r>
          </a:p>
          <a:p>
            <a:pPr marL="285750" indent="-285750">
              <a:buFont typeface="Arial" panose="020B0604020202020204" pitchFamily="34" charset="0"/>
              <a:buChar char="•"/>
            </a:pPr>
            <a:r>
              <a:rPr lang="en-GB" sz="1600" dirty="0" smtClean="0"/>
              <a:t>Wednesday 19</a:t>
            </a:r>
            <a:r>
              <a:rPr lang="en-GB" sz="1600" baseline="30000" dirty="0" smtClean="0"/>
              <a:t>th</a:t>
            </a:r>
            <a:r>
              <a:rPr lang="en-GB" sz="1600" dirty="0" smtClean="0"/>
              <a:t> November Year 3 Creswell Crags</a:t>
            </a:r>
            <a:endParaRPr lang="en-GB" sz="1600" dirty="0"/>
          </a:p>
          <a:p>
            <a:pPr marL="285750" indent="-285750">
              <a:buFont typeface="Arial" panose="020B0604020202020204" pitchFamily="34" charset="0"/>
              <a:buChar char="•"/>
            </a:pPr>
            <a:r>
              <a:rPr lang="en-GB" sz="1600" dirty="0" smtClean="0"/>
              <a:t>Friday 14</a:t>
            </a:r>
            <a:r>
              <a:rPr lang="en-GB" sz="1600" baseline="30000" dirty="0" smtClean="0"/>
              <a:t>th</a:t>
            </a:r>
            <a:r>
              <a:rPr lang="en-GB" sz="1600" dirty="0" smtClean="0"/>
              <a:t> November – </a:t>
            </a:r>
            <a:r>
              <a:rPr lang="en-GB" sz="1600" b="1" dirty="0" smtClean="0">
                <a:solidFill>
                  <a:srgbClr val="E06C1E"/>
                </a:solidFill>
              </a:rPr>
              <a:t>Children in Need</a:t>
            </a:r>
            <a:r>
              <a:rPr lang="en-GB" sz="1400" dirty="0" smtClean="0">
                <a:solidFill>
                  <a:srgbClr val="E06C1E"/>
                </a:solidFill>
              </a:rPr>
              <a:t> – more information to follow</a:t>
            </a:r>
          </a:p>
          <a:p>
            <a:pPr marL="285750" indent="-285750">
              <a:buFont typeface="Arial" panose="020B0604020202020204" pitchFamily="34" charset="0"/>
              <a:buChar char="•"/>
            </a:pPr>
            <a:r>
              <a:rPr lang="en-GB" sz="1600" dirty="0" smtClean="0"/>
              <a:t>Tue 2</a:t>
            </a:r>
            <a:r>
              <a:rPr lang="en-GB" sz="1600" baseline="30000" dirty="0" smtClean="0"/>
              <a:t>nd</a:t>
            </a:r>
            <a:r>
              <a:rPr lang="en-GB" sz="1600" dirty="0" smtClean="0"/>
              <a:t> – Tue 9</a:t>
            </a:r>
            <a:r>
              <a:rPr lang="en-GB" sz="1600" baseline="30000" dirty="0" smtClean="0"/>
              <a:t>th</a:t>
            </a:r>
            <a:r>
              <a:rPr lang="en-GB" sz="1600" dirty="0" smtClean="0"/>
              <a:t> December – </a:t>
            </a:r>
            <a:r>
              <a:rPr lang="en-GB" sz="1600" b="1" dirty="0" smtClean="0">
                <a:solidFill>
                  <a:srgbClr val="7030A0"/>
                </a:solidFill>
              </a:rPr>
              <a:t>Book Fair </a:t>
            </a:r>
            <a:endParaRPr lang="en-GB" sz="1600" b="1" dirty="0">
              <a:solidFill>
                <a:srgbClr val="7030A0"/>
              </a:solidFill>
            </a:endParaRPr>
          </a:p>
          <a:p>
            <a:pPr marL="285750" indent="-285750">
              <a:buFont typeface="Arial" panose="020B0604020202020204" pitchFamily="34" charset="0"/>
              <a:buChar char="•"/>
            </a:pPr>
            <a:endParaRPr lang="en-GB" sz="1600" b="1" dirty="0">
              <a:solidFill>
                <a:srgbClr val="7030A0"/>
              </a:solidFill>
            </a:endParaRPr>
          </a:p>
        </p:txBody>
      </p:sp>
      <p:sp>
        <p:nvSpPr>
          <p:cNvPr id="6" name="TextBox 5"/>
          <p:cNvSpPr txBox="1"/>
          <p:nvPr/>
        </p:nvSpPr>
        <p:spPr>
          <a:xfrm>
            <a:off x="4953000" y="4332162"/>
            <a:ext cx="2413841" cy="2800767"/>
          </a:xfrm>
          <a:prstGeom prst="rect">
            <a:avLst/>
          </a:prstGeom>
          <a:noFill/>
          <a:ln>
            <a:solidFill>
              <a:schemeClr val="tx1"/>
            </a:solidFill>
            <a:prstDash val="sysDot"/>
          </a:ln>
        </p:spPr>
        <p:txBody>
          <a:bodyPr wrap="square" rtlCol="0">
            <a:spAutoFit/>
          </a:bodyPr>
          <a:lstStyle/>
          <a:p>
            <a:pPr algn="ctr"/>
            <a:r>
              <a:rPr lang="en-GB" sz="1600" i="1" u="sng" dirty="0" smtClean="0"/>
              <a:t>CURRICULUM CLUBS</a:t>
            </a:r>
          </a:p>
          <a:p>
            <a:endParaRPr lang="en-GB" sz="1600" dirty="0"/>
          </a:p>
          <a:p>
            <a:pPr algn="ctr"/>
            <a:r>
              <a:rPr lang="en-GB" sz="1600" dirty="0" smtClean="0"/>
              <a:t>The curriculum after school clubs are going really well on Mondays.  The final 3 weeks will be held after the half term.  For those pupils that missed out this term, look out for more opportunities in the Spring term.</a:t>
            </a:r>
          </a:p>
        </p:txBody>
      </p:sp>
      <p:pic>
        <p:nvPicPr>
          <p:cNvPr id="10" name="Picture 9"/>
          <p:cNvPicPr>
            <a:picLocks noChangeAspect="1"/>
          </p:cNvPicPr>
          <p:nvPr/>
        </p:nvPicPr>
        <p:blipFill rotWithShape="1">
          <a:blip r:embed="rId3"/>
          <a:srcRect l="48848"/>
          <a:stretch/>
        </p:blipFill>
        <p:spPr>
          <a:xfrm>
            <a:off x="6646126" y="2382464"/>
            <a:ext cx="533453" cy="540430"/>
          </a:xfrm>
          <a:prstGeom prst="rect">
            <a:avLst/>
          </a:prstGeom>
        </p:spPr>
      </p:pic>
      <p:pic>
        <p:nvPicPr>
          <p:cNvPr id="11" name="Picture 10"/>
          <p:cNvPicPr>
            <a:picLocks noChangeAspect="1"/>
          </p:cNvPicPr>
          <p:nvPr/>
        </p:nvPicPr>
        <p:blipFill>
          <a:blip r:embed="rId4"/>
          <a:stretch>
            <a:fillRect/>
          </a:stretch>
        </p:blipFill>
        <p:spPr>
          <a:xfrm>
            <a:off x="317852" y="7289230"/>
            <a:ext cx="3892046" cy="139757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a:stretch>
            <a:fillRect/>
          </a:stretch>
        </p:blipFill>
        <p:spPr>
          <a:xfrm>
            <a:off x="426011" y="8792883"/>
            <a:ext cx="3675728" cy="289635"/>
          </a:xfrm>
          <a:prstGeom prst="rect">
            <a:avLst/>
          </a:prstGeom>
        </p:spPr>
      </p:pic>
      <p:sp>
        <p:nvSpPr>
          <p:cNvPr id="13" name="TextBox 12"/>
          <p:cNvSpPr txBox="1"/>
          <p:nvPr/>
        </p:nvSpPr>
        <p:spPr>
          <a:xfrm>
            <a:off x="4430920" y="7332497"/>
            <a:ext cx="2935921" cy="1754326"/>
          </a:xfrm>
          <a:prstGeom prst="rect">
            <a:avLst/>
          </a:prstGeom>
          <a:solidFill>
            <a:schemeClr val="accent4">
              <a:lumMod val="20000"/>
              <a:lumOff val="80000"/>
            </a:schemeClr>
          </a:solidFill>
          <a:ln w="12700">
            <a:solidFill>
              <a:srgbClr val="002060"/>
            </a:solidFill>
          </a:ln>
        </p:spPr>
        <p:txBody>
          <a:bodyPr wrap="square" rtlCol="0">
            <a:spAutoFit/>
          </a:bodyPr>
          <a:lstStyle/>
          <a:p>
            <a:pPr algn="ctr"/>
            <a:r>
              <a:rPr lang="en-GB" sz="1600" b="1" dirty="0" smtClean="0"/>
              <a:t>School Entrance Advice </a:t>
            </a:r>
          </a:p>
          <a:p>
            <a:endParaRPr lang="en-GB" sz="800" b="1" dirty="0"/>
          </a:p>
          <a:p>
            <a:r>
              <a:rPr lang="en-GB" sz="1400" dirty="0" smtClean="0"/>
              <a:t>Please remind your child to use the footpaths when waiting for school to open at 8:15 because this road is used by vehicles until then (see image to the left)</a:t>
            </a:r>
          </a:p>
          <a:p>
            <a:endParaRPr lang="en-GB" sz="1400" dirty="0"/>
          </a:p>
        </p:txBody>
      </p:sp>
      <p:sp>
        <p:nvSpPr>
          <p:cNvPr id="16" name="Rectangle 15"/>
          <p:cNvSpPr/>
          <p:nvPr/>
        </p:nvSpPr>
        <p:spPr>
          <a:xfrm>
            <a:off x="1072716" y="9179625"/>
            <a:ext cx="6274364" cy="1231106"/>
          </a:xfrm>
          <a:prstGeom prst="rect">
            <a:avLst/>
          </a:prstGeom>
          <a:solidFill>
            <a:srgbClr val="002060"/>
          </a:solidFill>
          <a:ln w="28575">
            <a:solidFill>
              <a:srgbClr val="002060"/>
            </a:solidFill>
          </a:ln>
        </p:spPr>
        <p:txBody>
          <a:bodyPr wrap="square">
            <a:spAutoFit/>
          </a:bodyPr>
          <a:lstStyle/>
          <a:p>
            <a:pPr lvl="0" fontAlgn="base">
              <a:defRPr/>
            </a:pPr>
            <a:r>
              <a:rPr lang="en-GB" sz="1600" b="1" dirty="0">
                <a:solidFill>
                  <a:schemeClr val="bg1"/>
                </a:solidFill>
              </a:rPr>
              <a:t>Highway Code says. Rule number 243 states "do not stop or park" in front of an entrance to a property</a:t>
            </a:r>
            <a:r>
              <a:rPr lang="en-GB" sz="1600" b="1" dirty="0" smtClean="0">
                <a:solidFill>
                  <a:schemeClr val="bg1"/>
                </a:solidFill>
              </a:rPr>
              <a:t>. </a:t>
            </a:r>
          </a:p>
          <a:p>
            <a:pPr lvl="0" fontAlgn="base">
              <a:defRPr/>
            </a:pPr>
            <a:r>
              <a:rPr lang="en-GB" sz="1400" dirty="0" smtClean="0">
                <a:solidFill>
                  <a:schemeClr val="bg1"/>
                </a:solidFill>
              </a:rPr>
              <a:t>Please be advised that due to the volume of vehicle users not observing the road restrictions, we have requested that PCSO’s arrange spot checks on the road in the very near future.</a:t>
            </a:r>
            <a:endParaRPr lang="en-GB" sz="1400" b="1" dirty="0" smtClean="0">
              <a:solidFill>
                <a:schemeClr val="bg1"/>
              </a:solidFill>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9043" t="12239" r="29225" b="18073"/>
          <a:stretch/>
        </p:blipFill>
        <p:spPr>
          <a:xfrm>
            <a:off x="317852" y="9179625"/>
            <a:ext cx="609993" cy="1195586"/>
          </a:xfrm>
          <a:prstGeom prst="rect">
            <a:avLst/>
          </a:prstGeom>
        </p:spPr>
      </p:pic>
    </p:spTree>
    <p:extLst>
      <p:ext uri="{BB962C8B-B14F-4D97-AF65-F5344CB8AC3E}">
        <p14:creationId xmlns:p14="http://schemas.microsoft.com/office/powerpoint/2010/main" val="266456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b="21417"/>
          <a:stretch/>
        </p:blipFill>
        <p:spPr>
          <a:xfrm>
            <a:off x="207415" y="204590"/>
            <a:ext cx="2836208" cy="711028"/>
          </a:xfrm>
          <a:prstGeom prst="rect">
            <a:avLst/>
          </a:prstGeom>
        </p:spPr>
      </p:pic>
      <p:sp>
        <p:nvSpPr>
          <p:cNvPr id="19" name="TextBox 18"/>
          <p:cNvSpPr txBox="1"/>
          <p:nvPr/>
        </p:nvSpPr>
        <p:spPr>
          <a:xfrm>
            <a:off x="5299672" y="2175692"/>
            <a:ext cx="1833579" cy="1569660"/>
          </a:xfrm>
          <a:prstGeom prst="rect">
            <a:avLst/>
          </a:prstGeom>
          <a:noFill/>
        </p:spPr>
        <p:txBody>
          <a:bodyPr wrap="none" rtlCol="0">
            <a:spAutoFit/>
          </a:bodyPr>
          <a:lstStyle/>
          <a:p>
            <a:r>
              <a:rPr lang="en-GB" sz="4800" b="1" dirty="0" smtClean="0">
                <a:solidFill>
                  <a:schemeClr val="bg1"/>
                </a:solidFill>
              </a:rPr>
              <a:t>GOOD</a:t>
            </a:r>
          </a:p>
          <a:p>
            <a:r>
              <a:rPr lang="en-GB" sz="4800" b="1" dirty="0">
                <a:solidFill>
                  <a:schemeClr val="bg1"/>
                </a:solidFill>
              </a:rPr>
              <a:t> </a:t>
            </a:r>
            <a:r>
              <a:rPr lang="en-GB" sz="4800" b="1" dirty="0" smtClean="0">
                <a:solidFill>
                  <a:schemeClr val="bg1"/>
                </a:solidFill>
              </a:rPr>
              <a:t>LUCK!</a:t>
            </a:r>
            <a:endParaRPr lang="en-GB" sz="4800" b="1" dirty="0">
              <a:solidFill>
                <a:schemeClr val="bg1"/>
              </a:solidFill>
            </a:endParaRPr>
          </a:p>
        </p:txBody>
      </p:sp>
      <p:sp>
        <p:nvSpPr>
          <p:cNvPr id="38" name="TextBox 37"/>
          <p:cNvSpPr txBox="1"/>
          <p:nvPr/>
        </p:nvSpPr>
        <p:spPr>
          <a:xfrm>
            <a:off x="435681" y="1327329"/>
            <a:ext cx="1656736" cy="1569660"/>
          </a:xfrm>
          <a:prstGeom prst="rect">
            <a:avLst/>
          </a:prstGeom>
          <a:noFill/>
        </p:spPr>
        <p:txBody>
          <a:bodyPr wrap="none" rtlCol="0">
            <a:spAutoFit/>
          </a:bodyPr>
          <a:lstStyle/>
          <a:p>
            <a:pPr algn="ctr"/>
            <a:r>
              <a:rPr lang="en-GB" sz="4800" b="1" dirty="0" smtClean="0">
                <a:solidFill>
                  <a:schemeClr val="bg1"/>
                </a:solidFill>
              </a:rPr>
              <a:t>YEAR </a:t>
            </a:r>
          </a:p>
          <a:p>
            <a:pPr algn="ctr"/>
            <a:r>
              <a:rPr lang="en-GB" sz="4800" b="1" dirty="0" smtClean="0">
                <a:solidFill>
                  <a:schemeClr val="bg1"/>
                </a:solidFill>
              </a:rPr>
              <a:t>6</a:t>
            </a:r>
            <a:endParaRPr lang="en-GB" sz="4800" b="1" dirty="0">
              <a:solidFill>
                <a:schemeClr val="bg1"/>
              </a:solidFill>
            </a:endParaRPr>
          </a:p>
        </p:txBody>
      </p:sp>
      <p:sp>
        <p:nvSpPr>
          <p:cNvPr id="20" name="TextBox 19"/>
          <p:cNvSpPr txBox="1"/>
          <p:nvPr/>
        </p:nvSpPr>
        <p:spPr>
          <a:xfrm>
            <a:off x="3237470" y="151877"/>
            <a:ext cx="4152099" cy="646331"/>
          </a:xfrm>
          <a:prstGeom prst="rect">
            <a:avLst/>
          </a:prstGeom>
          <a:solidFill>
            <a:srgbClr val="7030A0"/>
          </a:solidFill>
        </p:spPr>
        <p:txBody>
          <a:bodyPr wrap="square" rtlCol="0">
            <a:spAutoFit/>
          </a:bodyPr>
          <a:lstStyle/>
          <a:p>
            <a:pPr algn="ctr"/>
            <a:r>
              <a:rPr lang="en-GB" sz="3600" b="1" dirty="0" smtClean="0">
                <a:solidFill>
                  <a:schemeClr val="bg1"/>
                </a:solidFill>
              </a:rPr>
              <a:t>Helpful Information</a:t>
            </a:r>
            <a:endParaRPr lang="en-GB" sz="3600" b="1" dirty="0">
              <a:solidFill>
                <a:schemeClr val="bg1"/>
              </a:solidFill>
            </a:endParaRPr>
          </a:p>
        </p:txBody>
      </p:sp>
      <p:pic>
        <p:nvPicPr>
          <p:cNvPr id="3" name="Picture 2"/>
          <p:cNvPicPr>
            <a:picLocks noChangeAspect="1"/>
          </p:cNvPicPr>
          <p:nvPr/>
        </p:nvPicPr>
        <p:blipFill>
          <a:blip r:embed="rId3"/>
          <a:stretch>
            <a:fillRect/>
          </a:stretch>
        </p:blipFill>
        <p:spPr>
          <a:xfrm>
            <a:off x="207415" y="895976"/>
            <a:ext cx="7144841" cy="4197238"/>
          </a:xfrm>
          <a:prstGeom prst="rect">
            <a:avLst/>
          </a:prstGeom>
        </p:spPr>
      </p:pic>
      <p:pic>
        <p:nvPicPr>
          <p:cNvPr id="4" name="Picture 3"/>
          <p:cNvPicPr>
            <a:picLocks noChangeAspect="1"/>
          </p:cNvPicPr>
          <p:nvPr/>
        </p:nvPicPr>
        <p:blipFill>
          <a:blip r:embed="rId4"/>
          <a:stretch>
            <a:fillRect/>
          </a:stretch>
        </p:blipFill>
        <p:spPr>
          <a:xfrm>
            <a:off x="207415" y="7036812"/>
            <a:ext cx="7187770" cy="3481283"/>
          </a:xfrm>
          <a:prstGeom prst="rect">
            <a:avLst/>
          </a:prstGeom>
        </p:spPr>
      </p:pic>
      <p:sp>
        <p:nvSpPr>
          <p:cNvPr id="8" name="Rectangle 7"/>
          <p:cNvSpPr/>
          <p:nvPr/>
        </p:nvSpPr>
        <p:spPr>
          <a:xfrm>
            <a:off x="207415" y="5136762"/>
            <a:ext cx="7187770" cy="1600438"/>
          </a:xfrm>
          <a:prstGeom prst="rect">
            <a:avLst/>
          </a:prstGeom>
          <a:solidFill>
            <a:srgbClr val="CC99FF"/>
          </a:solidFill>
          <a:ln w="28575">
            <a:solidFill>
              <a:srgbClr val="1F2F57"/>
            </a:solidFill>
          </a:ln>
        </p:spPr>
        <p:txBody>
          <a:bodyPr wrap="square">
            <a:spAutoFit/>
          </a:bodyPr>
          <a:lstStyle/>
          <a:p>
            <a:pPr lvl="0" fontAlgn="base">
              <a:defRPr/>
            </a:pPr>
            <a:r>
              <a:rPr lang="en-GB" sz="1400" b="1" dirty="0" smtClean="0"/>
              <a:t>Earrings: One </a:t>
            </a:r>
            <a:r>
              <a:rPr lang="en-GB" sz="1400" b="1" dirty="0"/>
              <a:t>small</a:t>
            </a:r>
            <a:r>
              <a:rPr lang="en-GB" sz="1400" dirty="0"/>
              <a:t> metal </a:t>
            </a:r>
            <a:r>
              <a:rPr lang="en-GB" sz="1400" b="1" dirty="0"/>
              <a:t>studded earring per ear</a:t>
            </a:r>
            <a:r>
              <a:rPr lang="en-GB" sz="1400" dirty="0"/>
              <a:t>. For health and safety reasons we cannot permit other styles of earrings including hoop, or drop </a:t>
            </a:r>
            <a:r>
              <a:rPr lang="en-GB" sz="1400" dirty="0" smtClean="0"/>
              <a:t>earrings. </a:t>
            </a:r>
            <a:r>
              <a:rPr lang="en-GB" sz="1400" b="1" dirty="0" smtClean="0"/>
              <a:t>No </a:t>
            </a:r>
            <a:r>
              <a:rPr lang="en-GB" sz="1400" b="1" dirty="0"/>
              <a:t>other jewellery is permitted </a:t>
            </a:r>
            <a:r>
              <a:rPr lang="en-GB" sz="1400" dirty="0"/>
              <a:t>apart from appropriate wrist watches (to be decided at the discretion of the school) </a:t>
            </a:r>
            <a:endParaRPr lang="en-GB" sz="1400" dirty="0" smtClean="0"/>
          </a:p>
          <a:p>
            <a:pPr lvl="0" fontAlgn="base">
              <a:defRPr/>
            </a:pPr>
            <a:r>
              <a:rPr lang="en-GB" sz="1400" dirty="0" smtClean="0"/>
              <a:t>Make-up</a:t>
            </a:r>
            <a:r>
              <a:rPr lang="en-GB" sz="1400" dirty="0"/>
              <a:t>, including skin-art, nail varnish and false nails are not permitted. For health and safety reasons, finger nails should remain natural and kept short to avoid injuries during times such as PE. </a:t>
            </a:r>
            <a:r>
              <a:rPr lang="en-GB" sz="1400" dirty="0" smtClean="0"/>
              <a:t>No </a:t>
            </a:r>
            <a:r>
              <a:rPr lang="en-GB" sz="1400" dirty="0"/>
              <a:t>extreme haircuts or colours are permitted (to be decided at the discretion of the school). </a:t>
            </a:r>
            <a:r>
              <a:rPr lang="en-GB" sz="1400" b="1" dirty="0"/>
              <a:t>No lines, patterns or shapes (including </a:t>
            </a:r>
            <a:r>
              <a:rPr lang="en-GB" sz="1400" b="1" dirty="0" smtClean="0"/>
              <a:t>logos) are </a:t>
            </a:r>
            <a:r>
              <a:rPr lang="en-GB" sz="1400" b="1" dirty="0"/>
              <a:t>to be shaved/cut into hairstyles</a:t>
            </a:r>
            <a:r>
              <a:rPr lang="en-GB" sz="1400" dirty="0"/>
              <a:t>. </a:t>
            </a:r>
            <a:r>
              <a:rPr lang="en-GB" sz="1400" dirty="0" smtClean="0"/>
              <a:t>Thank You</a:t>
            </a:r>
            <a:endParaRPr lang="en-GB" sz="1400" dirty="0" smtClean="0">
              <a:solidFill>
                <a:schemeClr val="bg1"/>
              </a:solidFill>
            </a:endParaRPr>
          </a:p>
        </p:txBody>
      </p:sp>
    </p:spTree>
    <p:extLst>
      <p:ext uri="{BB962C8B-B14F-4D97-AF65-F5344CB8AC3E}">
        <p14:creationId xmlns:p14="http://schemas.microsoft.com/office/powerpoint/2010/main" val="1040110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15629</TotalTime>
  <Words>1109</Words>
  <Application>Microsoft Office PowerPoint</Application>
  <PresentationFormat>Custom</PresentationFormat>
  <Paragraphs>80</Paragraphs>
  <Slides>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Bodoni MT</vt:lpstr>
      <vt:lpstr>Book Antiqua</vt:lpstr>
      <vt:lpstr>Calibri</vt:lpstr>
      <vt:lpstr>Calibri Light</vt:lpstr>
      <vt:lpstr>Courier New</vt:lpstr>
      <vt:lpstr>Felix Titling</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 Shaw</cp:lastModifiedBy>
  <cp:revision>819</cp:revision>
  <cp:lastPrinted>2025-10-16T11:10:03Z</cp:lastPrinted>
  <dcterms:created xsi:type="dcterms:W3CDTF">2017-11-10T11:10:22Z</dcterms:created>
  <dcterms:modified xsi:type="dcterms:W3CDTF">2025-10-16T11:20:03Z</dcterms:modified>
</cp:coreProperties>
</file>